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8" r:id="rId1"/>
  </p:sldMasterIdLst>
  <p:notesMasterIdLst>
    <p:notesMasterId r:id="rId27"/>
  </p:notesMasterIdLst>
  <p:handoutMasterIdLst>
    <p:handoutMasterId r:id="rId28"/>
  </p:handoutMasterIdLst>
  <p:sldIdLst>
    <p:sldId id="352" r:id="rId2"/>
    <p:sldId id="258" r:id="rId3"/>
    <p:sldId id="275" r:id="rId4"/>
    <p:sldId id="286" r:id="rId5"/>
    <p:sldId id="301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83" r:id="rId16"/>
    <p:sldId id="385" r:id="rId17"/>
    <p:sldId id="386" r:id="rId18"/>
    <p:sldId id="384" r:id="rId19"/>
    <p:sldId id="363" r:id="rId20"/>
    <p:sldId id="365" r:id="rId21"/>
    <p:sldId id="391" r:id="rId22"/>
    <p:sldId id="395" r:id="rId23"/>
    <p:sldId id="396" r:id="rId24"/>
    <p:sldId id="397" r:id="rId25"/>
    <p:sldId id="378" r:id="rId26"/>
  </p:sldIdLst>
  <p:sldSz cx="9144000" cy="6858000" type="screen4x3"/>
  <p:notesSz cx="7010400" cy="92964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FFFF00"/>
    <a:srgbClr val="FF6600"/>
    <a:srgbClr val="3399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8" autoAdjust="0"/>
    <p:restoredTop sz="94628" autoAdjust="0"/>
  </p:normalViewPr>
  <p:slideViewPr>
    <p:cSldViewPr>
      <p:cViewPr varScale="1">
        <p:scale>
          <a:sx n="105" d="100"/>
          <a:sy n="105" d="100"/>
        </p:scale>
        <p:origin x="-9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072848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137123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5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36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41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64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85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35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42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07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24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00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9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b="0"/>
              <a:t>3</a:t>
            </a:r>
          </a:p>
        </p:txBody>
      </p:sp>
      <p:sp>
        <p:nvSpPr>
          <p:cNvPr id="491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62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527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41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389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720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05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b="0"/>
              <a:t>4</a:t>
            </a:r>
          </a:p>
        </p:txBody>
      </p:sp>
      <p:sp>
        <p:nvSpPr>
          <p:cNvPr id="50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b="0"/>
              <a:t>5</a:t>
            </a:r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b="0"/>
              <a:t>6</a:t>
            </a:r>
          </a:p>
        </p:txBody>
      </p:sp>
      <p:sp>
        <p:nvSpPr>
          <p:cNvPr id="604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4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12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50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75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CBL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brief description of CBL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644640"/>
            <a:ext cx="2895600" cy="21336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8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274320"/>
            <a:ext cx="8686800" cy="566928"/>
          </a:xfrm>
        </p:spPr>
        <p:txBody>
          <a:bodyPr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Chapter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841248"/>
            <a:ext cx="8686800" cy="384048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644640"/>
            <a:ext cx="2895600" cy="21336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797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1200"/>
              </a:spcAft>
              <a:defRPr/>
            </a:lvl1pPr>
            <a:lvl2pPr>
              <a:spcBef>
                <a:spcPts val="600"/>
              </a:spcBef>
              <a:spcAft>
                <a:spcPts val="1200"/>
              </a:spcAft>
              <a:defRPr/>
            </a:lvl2pPr>
            <a:lvl3pPr>
              <a:spcBef>
                <a:spcPts val="600"/>
              </a:spcBef>
              <a:spcAft>
                <a:spcPts val="1200"/>
              </a:spcAft>
              <a:defRPr/>
            </a:lvl3pPr>
            <a:lvl4pPr>
              <a:spcBef>
                <a:spcPts val="600"/>
              </a:spcBef>
              <a:spcAft>
                <a:spcPts val="1200"/>
              </a:spcAft>
              <a:defRPr/>
            </a:lvl4pPr>
            <a:lvl5pPr>
              <a:spcBef>
                <a:spcPts val="60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838200"/>
            <a:ext cx="8686800" cy="3810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b="1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b="1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b="1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b="1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213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259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343400" cy="5257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343400" cy="5257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838200"/>
            <a:ext cx="8686800" cy="3810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 sz="2000" b="1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None/>
              <a:defRPr sz="2000" b="1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None/>
              <a:defRPr sz="2000" b="1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78409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343400" cy="5257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343400" cy="5257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179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1371600"/>
            <a:ext cx="8686800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838198"/>
            <a:ext cx="9144000" cy="3810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686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0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120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 </a:t>
            </a:r>
            <a:r>
              <a:rPr lang="en-US" dirty="0" smtClean="0"/>
              <a:t>Recovery – How to Handle Complaints and Grievances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This </a:t>
            </a:r>
            <a:r>
              <a:rPr lang="en-US" dirty="0" smtClean="0"/>
              <a:t>information </a:t>
            </a:r>
            <a:r>
              <a:rPr lang="en-US" dirty="0" smtClean="0"/>
              <a:t>educates employees on Blessing Health System’s service expectations. It discusses situations </a:t>
            </a:r>
            <a:r>
              <a:rPr lang="en-US" dirty="0"/>
              <a:t>when service recovery is appropriate and </a:t>
            </a:r>
            <a:r>
              <a:rPr lang="en-US" dirty="0" smtClean="0"/>
              <a:t>necessary and ways to effectively </a:t>
            </a:r>
            <a:r>
              <a:rPr lang="en-US" dirty="0"/>
              <a:t>handle situations where customers are dissatisfied and steps to take toward service recovery.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6342184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11-17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Dissatisfaction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495800" cy="5257800"/>
          </a:xfrm>
        </p:spPr>
        <p:txBody>
          <a:bodyPr/>
          <a:lstStyle/>
          <a:p>
            <a:r>
              <a:rPr lang="en-US" dirty="0" smtClean="0"/>
              <a:t>Why do you want customers to complain?</a:t>
            </a:r>
          </a:p>
          <a:p>
            <a:pPr lvl="1"/>
            <a:r>
              <a:rPr lang="en-US" dirty="0"/>
              <a:t>We learn valuable information </a:t>
            </a:r>
            <a:r>
              <a:rPr lang="en-US" dirty="0" smtClean="0"/>
              <a:t>from </a:t>
            </a:r>
            <a:r>
              <a:rPr lang="en-US" dirty="0"/>
              <a:t>the interaction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The act of complaining increases customer loyalty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Customers whose complaints have been resolved tell five to six people.</a:t>
            </a:r>
          </a:p>
          <a:p>
            <a:pPr lvl="1"/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52041"/>
            <a:ext cx="4343400" cy="289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9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Recovery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5029200" cy="5257800"/>
          </a:xfrm>
        </p:spPr>
        <p:txBody>
          <a:bodyPr/>
          <a:lstStyle/>
          <a:p>
            <a:r>
              <a:rPr lang="en-US" dirty="0"/>
              <a:t>Service recovery is about making things right after something does not go as planned, with the hopes of regaining the patient/customer’s trust and </a:t>
            </a:r>
            <a:r>
              <a:rPr lang="en-US" dirty="0" smtClean="0"/>
              <a:t>loyalty.</a:t>
            </a:r>
          </a:p>
          <a:p>
            <a:r>
              <a:rPr lang="en-US" dirty="0" smtClean="0"/>
              <a:t>It </a:t>
            </a:r>
            <a:r>
              <a:rPr lang="en-US" dirty="0"/>
              <a:t>is important to recognize when a </a:t>
            </a:r>
            <a:r>
              <a:rPr lang="en-US" dirty="0" smtClean="0"/>
              <a:t>patient/customer’s </a:t>
            </a:r>
            <a:r>
              <a:rPr lang="en-US" dirty="0"/>
              <a:t>expectations were not met, even if the patient/customer does not express </a:t>
            </a:r>
            <a:r>
              <a:rPr lang="en-US" dirty="0" smtClean="0"/>
              <a:t>his or her </a:t>
            </a:r>
            <a:r>
              <a:rPr lang="en-US" dirty="0"/>
              <a:t>dissatisfaction.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is Service Recovery?</a:t>
            </a:r>
            <a:endParaRPr lang="en-US" dirty="0"/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71600"/>
            <a:ext cx="3505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Recovery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343400" cy="52578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All employees are responsible for identifying service recovery opportunities</a:t>
            </a:r>
            <a:r>
              <a:rPr lang="en-US" dirty="0" smtClean="0"/>
              <a:t>!</a:t>
            </a:r>
          </a:p>
          <a:p>
            <a:pPr>
              <a:spcAft>
                <a:spcPts val="600"/>
              </a:spcAft>
            </a:pPr>
            <a:r>
              <a:rPr lang="en-US" dirty="0"/>
              <a:t>Patient/customer concerns with care or service may be </a:t>
            </a:r>
            <a:r>
              <a:rPr lang="en-US" dirty="0" smtClean="0"/>
              <a:t>identified: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When </a:t>
            </a:r>
            <a:r>
              <a:rPr lang="en-US" dirty="0"/>
              <a:t>care or service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being provided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Complaints </a:t>
            </a:r>
            <a:r>
              <a:rPr lang="en-US" dirty="0"/>
              <a:t>submitted using the complaint/grievance </a:t>
            </a:r>
            <a:r>
              <a:rPr lang="en-US" dirty="0" smtClean="0"/>
              <a:t>system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Information </a:t>
            </a:r>
            <a:r>
              <a:rPr lang="en-US" dirty="0"/>
              <a:t>received from staff, volunteers or other </a:t>
            </a:r>
            <a:r>
              <a:rPr lang="en-US" dirty="0" smtClean="0"/>
              <a:t>disciplines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Responses/feedback </a:t>
            </a:r>
            <a:r>
              <a:rPr lang="en-US" dirty="0"/>
              <a:t>to surveys, discharge phone calls, </a:t>
            </a:r>
            <a:r>
              <a:rPr lang="en-US" dirty="0" smtClean="0"/>
              <a:t>etc.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en-US" dirty="0" smtClean="0"/>
              <a:t>Direct </a:t>
            </a:r>
            <a:r>
              <a:rPr lang="en-US" dirty="0"/>
              <a:t>phone calls, walk-ins, etc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52359"/>
            <a:ext cx="4343400" cy="2896282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Who is Responsible?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7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Recovery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Upon recognition of a complaint or when a customer identifies a less than </a:t>
            </a:r>
            <a:br>
              <a:rPr lang="en-US" dirty="0"/>
            </a:br>
            <a:r>
              <a:rPr lang="en-US" dirty="0"/>
              <a:t>“very good” or ”excellent” </a:t>
            </a:r>
            <a:r>
              <a:rPr lang="en-US" dirty="0" smtClean="0"/>
              <a:t>service, use </a:t>
            </a:r>
            <a:r>
              <a:rPr lang="en-US" dirty="0"/>
              <a:t>the </a:t>
            </a:r>
            <a:r>
              <a:rPr lang="en-US" b="1" dirty="0"/>
              <a:t>ACT</a:t>
            </a:r>
            <a:r>
              <a:rPr lang="en-US" dirty="0"/>
              <a:t> </a:t>
            </a:r>
            <a:r>
              <a:rPr lang="en-US" dirty="0" smtClean="0"/>
              <a:t>process:</a:t>
            </a:r>
            <a:endParaRPr lang="en-US" dirty="0"/>
          </a:p>
          <a:p>
            <a:pPr lvl="1"/>
            <a:r>
              <a:rPr lang="en-US" b="1" dirty="0" smtClean="0"/>
              <a:t>A</a:t>
            </a:r>
            <a:r>
              <a:rPr lang="en-US" dirty="0" smtClean="0"/>
              <a:t>: Acknowledge</a:t>
            </a:r>
            <a:r>
              <a:rPr lang="en-US" dirty="0"/>
              <a:t>, </a:t>
            </a:r>
            <a:r>
              <a:rPr lang="en-US" dirty="0" smtClean="0"/>
              <a:t>agree, </a:t>
            </a:r>
            <a:r>
              <a:rPr lang="en-US" dirty="0"/>
              <a:t>and </a:t>
            </a:r>
            <a:r>
              <a:rPr lang="en-US" dirty="0" smtClean="0"/>
              <a:t>apologize</a:t>
            </a:r>
            <a:endParaRPr lang="en-US" dirty="0"/>
          </a:p>
          <a:p>
            <a:pPr lvl="1"/>
            <a:r>
              <a:rPr lang="en-US" b="1" dirty="0" smtClean="0"/>
              <a:t>C</a:t>
            </a:r>
            <a:r>
              <a:rPr lang="en-US" dirty="0" smtClean="0"/>
              <a:t>: Correct</a:t>
            </a:r>
            <a:r>
              <a:rPr lang="en-US" dirty="0"/>
              <a:t>, communicate </a:t>
            </a:r>
            <a:r>
              <a:rPr lang="en-US" dirty="0" smtClean="0"/>
              <a:t>empathy, </a:t>
            </a:r>
            <a:r>
              <a:rPr lang="en-US" dirty="0"/>
              <a:t>and </a:t>
            </a:r>
            <a:r>
              <a:rPr lang="en-US" dirty="0" smtClean="0"/>
              <a:t>compensate</a:t>
            </a:r>
            <a:endParaRPr lang="en-US" dirty="0"/>
          </a:p>
          <a:p>
            <a:pPr lvl="1"/>
            <a:r>
              <a:rPr lang="en-US" b="1" dirty="0" smtClean="0"/>
              <a:t>T</a:t>
            </a:r>
            <a:r>
              <a:rPr lang="en-US" dirty="0" smtClean="0"/>
              <a:t>: Take </a:t>
            </a:r>
            <a:r>
              <a:rPr lang="en-US" dirty="0"/>
              <a:t>it forward, tie up the loose ends, tell the story, say “thank </a:t>
            </a:r>
            <a:r>
              <a:rPr lang="en-US" dirty="0" smtClean="0"/>
              <a:t>you”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Steps to Service Recovery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037991"/>
            <a:ext cx="3886200" cy="259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3498318" cy="5257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Recovery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81400" y="1371600"/>
            <a:ext cx="5334000" cy="52578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b="1" dirty="0"/>
              <a:t>Acknowledge</a:t>
            </a:r>
            <a:r>
              <a:rPr lang="en-US" dirty="0"/>
              <a:t> the customer’s </a:t>
            </a:r>
            <a:r>
              <a:rPr lang="en-US" dirty="0" smtClean="0"/>
              <a:t>need: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Try </a:t>
            </a:r>
            <a:r>
              <a:rPr lang="en-US" dirty="0"/>
              <a:t>to make them feel </a:t>
            </a:r>
            <a:r>
              <a:rPr lang="en-US" dirty="0" smtClean="0"/>
              <a:t>important.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Be </a:t>
            </a:r>
            <a:r>
              <a:rPr lang="en-US" dirty="0"/>
              <a:t>sure to use AIDET so the person knows exactly who you are.</a:t>
            </a:r>
          </a:p>
          <a:p>
            <a:pPr>
              <a:spcAft>
                <a:spcPts val="0"/>
              </a:spcAft>
            </a:pPr>
            <a:r>
              <a:rPr lang="en-US" b="1" dirty="0"/>
              <a:t>Agree</a:t>
            </a:r>
            <a:r>
              <a:rPr lang="en-US" dirty="0"/>
              <a:t> that a problem occurred.</a:t>
            </a:r>
          </a:p>
          <a:p>
            <a:pPr>
              <a:spcAft>
                <a:spcPts val="0"/>
              </a:spcAft>
            </a:pPr>
            <a:r>
              <a:rPr lang="en-US" b="1" dirty="0"/>
              <a:t>Apologize</a:t>
            </a:r>
            <a:r>
              <a:rPr lang="en-US" dirty="0"/>
              <a:t> for the situation, not the </a:t>
            </a:r>
            <a:r>
              <a:rPr lang="en-US" dirty="0" smtClean="0"/>
              <a:t>act.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A </a:t>
            </a:r>
            <a:r>
              <a:rPr lang="en-US" dirty="0"/>
              <a:t>sincere apology helps </a:t>
            </a:r>
            <a:r>
              <a:rPr lang="en-US" dirty="0" smtClean="0"/>
              <a:t>diffuse </a:t>
            </a:r>
            <a:r>
              <a:rPr lang="en-US" dirty="0"/>
              <a:t>anger and </a:t>
            </a:r>
            <a:r>
              <a:rPr lang="en-US" dirty="0" smtClean="0"/>
              <a:t>dissatisfaction, </a:t>
            </a:r>
            <a:r>
              <a:rPr lang="en-US" dirty="0"/>
              <a:t>and provides the opportunity </a:t>
            </a:r>
            <a:br>
              <a:rPr lang="en-US" dirty="0"/>
            </a:br>
            <a:r>
              <a:rPr lang="en-US" dirty="0"/>
              <a:t>to work together to find a </a:t>
            </a:r>
            <a:r>
              <a:rPr lang="en-US" dirty="0" smtClean="0"/>
              <a:t>solution.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In </a:t>
            </a:r>
            <a:r>
              <a:rPr lang="en-US" dirty="0"/>
              <a:t>many </a:t>
            </a:r>
            <a:r>
              <a:rPr lang="en-US" dirty="0" smtClean="0"/>
              <a:t>cases, </a:t>
            </a:r>
            <a:r>
              <a:rPr lang="en-US" dirty="0"/>
              <a:t>an apology may be </a:t>
            </a:r>
            <a:r>
              <a:rPr lang="en-US" dirty="0" smtClean="0"/>
              <a:t>enough.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Avoid </a:t>
            </a:r>
            <a:r>
              <a:rPr lang="en-US" dirty="0"/>
              <a:t>excuses, but acknowledge that whatever happened caused them frustration, stress, etc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Steps to Service </a:t>
            </a:r>
            <a:r>
              <a:rPr lang="en-US" dirty="0" smtClean="0"/>
              <a:t>Recovery – The A Stands for: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43184" y="3810000"/>
            <a:ext cx="8691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A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70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3678"/>
            <a:ext cx="3495502" cy="525364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Recovery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1371600"/>
            <a:ext cx="5334000" cy="5257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/>
              <a:t>Correct</a:t>
            </a:r>
            <a:r>
              <a:rPr lang="en-US" dirty="0"/>
              <a:t> the situation to the best of your ability.</a:t>
            </a:r>
          </a:p>
          <a:p>
            <a:pPr>
              <a:spcAft>
                <a:spcPts val="600"/>
              </a:spcAft>
            </a:pPr>
            <a:r>
              <a:rPr lang="en-US" dirty="0"/>
              <a:t>If the patient is in any danger, correct the situation immediately.</a:t>
            </a:r>
          </a:p>
          <a:p>
            <a:pPr>
              <a:spcAft>
                <a:spcPts val="600"/>
              </a:spcAft>
            </a:pPr>
            <a:r>
              <a:rPr lang="en-US" b="1" dirty="0"/>
              <a:t>Communicate</a:t>
            </a:r>
            <a:r>
              <a:rPr lang="en-US" dirty="0"/>
              <a:t> empathy, but don’t assign blame.</a:t>
            </a:r>
          </a:p>
          <a:p>
            <a:pPr>
              <a:spcAft>
                <a:spcPts val="600"/>
              </a:spcAft>
            </a:pPr>
            <a:r>
              <a:rPr lang="en-US" b="1" dirty="0"/>
              <a:t>Compensate</a:t>
            </a:r>
            <a:r>
              <a:rPr lang="en-US" dirty="0"/>
              <a:t>. After a sincere apology, determine if additional action is needed.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All employees are empowered to utilize service recovery by attempting to resolve the </a:t>
            </a:r>
            <a:br>
              <a:rPr lang="en-US" dirty="0"/>
            </a:br>
            <a:r>
              <a:rPr lang="en-US" dirty="0"/>
              <a:t>problem immediately.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It is okay to ask “How can I make it better for you?”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Steps to Service </a:t>
            </a:r>
            <a:r>
              <a:rPr lang="en-US" dirty="0" smtClean="0"/>
              <a:t>Recovery – The C Stands for: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85057" y="3810000"/>
            <a:ext cx="7825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C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590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3678"/>
            <a:ext cx="3495502" cy="525364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Recovery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1371600"/>
            <a:ext cx="5334000" cy="52578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Sample </a:t>
            </a:r>
            <a:r>
              <a:rPr lang="en-US" dirty="0" smtClean="0"/>
              <a:t>corrections </a:t>
            </a:r>
            <a:r>
              <a:rPr lang="en-US" dirty="0"/>
              <a:t>(solutions</a:t>
            </a:r>
            <a:r>
              <a:rPr lang="en-US" dirty="0" smtClean="0"/>
              <a:t>):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Apologize </a:t>
            </a:r>
            <a:r>
              <a:rPr lang="en-US" dirty="0"/>
              <a:t>and offer information that </a:t>
            </a:r>
            <a:r>
              <a:rPr lang="en-US" dirty="0" smtClean="0"/>
              <a:t>helps </a:t>
            </a:r>
            <a:r>
              <a:rPr lang="en-US" dirty="0"/>
              <a:t>the patient/customer understand what occurred.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Personally </a:t>
            </a:r>
            <a:r>
              <a:rPr lang="en-US" dirty="0"/>
              <a:t>make contact with the appropriate staff member who </a:t>
            </a:r>
            <a:r>
              <a:rPr lang="en-US" dirty="0" smtClean="0"/>
              <a:t>can </a:t>
            </a:r>
            <a:r>
              <a:rPr lang="en-US" dirty="0"/>
              <a:t>correct the situation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Steps to Service Recovery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1585057" y="3810000"/>
            <a:ext cx="7825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C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01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3678"/>
            <a:ext cx="3495502" cy="525364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Recovery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1371600"/>
            <a:ext cx="5334000" cy="52578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Sample </a:t>
            </a:r>
            <a:r>
              <a:rPr lang="en-US" dirty="0" smtClean="0"/>
              <a:t>corrections </a:t>
            </a:r>
            <a:r>
              <a:rPr lang="en-US" dirty="0"/>
              <a:t>(solutions</a:t>
            </a:r>
            <a:r>
              <a:rPr lang="en-US" dirty="0" smtClean="0"/>
              <a:t>):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Give </a:t>
            </a:r>
            <a:r>
              <a:rPr lang="en-US" dirty="0"/>
              <a:t>a small token of apology (courtesy tickets to the Tea Room, Cafeteria, or gift cards to Walmart , Shopko, etc</a:t>
            </a:r>
            <a:r>
              <a:rPr lang="en-US" dirty="0" smtClean="0"/>
              <a:t>. in </a:t>
            </a:r>
            <a:r>
              <a:rPr lang="en-US" dirty="0"/>
              <a:t>$5.00 and $10.00 amounts)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It may not rectify the problem, but offering something can help regain the patient/customer’s trust as it acknowledges our failure to meet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their </a:t>
            </a:r>
            <a:r>
              <a:rPr lang="en-US" dirty="0"/>
              <a:t>expectations.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Service Recovery Toolkits (purple folder</a:t>
            </a:r>
            <a:r>
              <a:rPr lang="en-US" dirty="0" smtClean="0"/>
              <a:t>) are in </a:t>
            </a:r>
            <a:r>
              <a:rPr lang="en-US" dirty="0"/>
              <a:t>each department </a:t>
            </a:r>
            <a:r>
              <a:rPr lang="en-US" dirty="0" smtClean="0"/>
              <a:t>that may </a:t>
            </a:r>
            <a:r>
              <a:rPr lang="en-US" dirty="0"/>
              <a:t>come in contact with external customers</a:t>
            </a:r>
            <a:r>
              <a:rPr lang="en-US" dirty="0" smtClean="0"/>
              <a:t>. These </a:t>
            </a:r>
            <a:r>
              <a:rPr lang="en-US" dirty="0"/>
              <a:t>toolkits contain accepted tokens of apology, such </a:t>
            </a:r>
            <a:r>
              <a:rPr lang="en-US" dirty="0" smtClean="0"/>
              <a:t>as gift cards.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Steps to Service Recovery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1585057" y="3810000"/>
            <a:ext cx="7825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C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41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3678"/>
            <a:ext cx="3495502" cy="525364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Recovery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1371600"/>
            <a:ext cx="5334000" cy="5257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/>
              <a:t>Take it </a:t>
            </a:r>
            <a:r>
              <a:rPr lang="en-US" b="1" dirty="0" smtClean="0"/>
              <a:t>forward</a:t>
            </a:r>
            <a:r>
              <a:rPr lang="en-US" dirty="0" smtClean="0"/>
              <a:t>. </a:t>
            </a:r>
            <a:r>
              <a:rPr lang="en-US" dirty="0" smtClean="0"/>
              <a:t>Contact the Hospice Director, RN or other member of the Hospice team</a:t>
            </a:r>
            <a:endParaRPr lang="en-US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/>
              <a:t>Tie up all loose ends.  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Ask </a:t>
            </a:r>
            <a:r>
              <a:rPr lang="en-US" dirty="0"/>
              <a:t>if there is anything else you can do for the patient/customer.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/>
              <a:t>Tell the story, say “Thank you.” 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When a customer </a:t>
            </a:r>
            <a:r>
              <a:rPr lang="en-US" dirty="0" smtClean="0"/>
              <a:t>complains, at </a:t>
            </a:r>
            <a:r>
              <a:rPr lang="en-US" dirty="0"/>
              <a:t>least we have had an opportunity to recover the situation.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Steps to Service </a:t>
            </a:r>
            <a:r>
              <a:rPr lang="en-US" dirty="0" smtClean="0"/>
              <a:t>Recovery – The T Stands for: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04294" y="3810000"/>
            <a:ext cx="74411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T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67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important to track service recovery incidents so we can learn from them and prevent them from happening again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Why did it happen?</a:t>
            </a:r>
          </a:p>
          <a:p>
            <a:pPr lvl="1"/>
            <a:r>
              <a:rPr lang="en-US" dirty="0"/>
              <a:t>What improvements can we make?</a:t>
            </a:r>
          </a:p>
          <a:p>
            <a:pPr lvl="1"/>
            <a:r>
              <a:rPr lang="en-US" dirty="0"/>
              <a:t>Did we recover the patient/customer? </a:t>
            </a:r>
          </a:p>
          <a:p>
            <a:pPr lvl="1"/>
            <a:r>
              <a:rPr lang="en-US" dirty="0" smtClean="0"/>
              <a:t>This data </a:t>
            </a:r>
            <a:r>
              <a:rPr lang="en-US" dirty="0"/>
              <a:t>is provided to m</a:t>
            </a:r>
            <a:r>
              <a:rPr lang="en-US" dirty="0" smtClean="0"/>
              <a:t>anagers.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69" y="3718557"/>
            <a:ext cx="4379775" cy="292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Customer service is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Doing ordinary things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extraordinarily </a:t>
            </a:r>
            <a:r>
              <a:rPr lang="en-US" dirty="0"/>
              <a:t>well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Going beyond what is expected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Adding value and integrity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every interaction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Being your best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every </a:t>
            </a:r>
            <a:r>
              <a:rPr lang="en-US" dirty="0"/>
              <a:t>customer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Discovering new ways to exceed the expectations of those you serve</a:t>
            </a:r>
            <a:r>
              <a:rPr lang="en-US" dirty="0" smtClean="0"/>
              <a:t>.</a:t>
            </a:r>
            <a:endParaRPr lang="en-US" dirty="0"/>
          </a:p>
          <a:p>
            <a:pPr lvl="1">
              <a:spcAft>
                <a:spcPts val="0"/>
              </a:spcAft>
            </a:pPr>
            <a:r>
              <a:rPr lang="en-US" dirty="0"/>
              <a:t>Surprising yourself with how much you can do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is Customer Service?</a:t>
            </a:r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765706" y="1905000"/>
            <a:ext cx="3936750" cy="3048000"/>
            <a:chOff x="685800" y="2209800"/>
            <a:chExt cx="3124200" cy="24188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209800"/>
              <a:ext cx="3124200" cy="1198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407286"/>
              <a:ext cx="3124200" cy="1221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Severity Situations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How do I respond to a high severity situation?</a:t>
            </a: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Ensure the person is free from further harm.</a:t>
            </a: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Listen and acknowledge the customer’s concern.</a:t>
            </a: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Empathize but do not assign blame.</a:t>
            </a: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Accept </a:t>
            </a:r>
            <a:r>
              <a:rPr lang="en-US" dirty="0" smtClean="0"/>
              <a:t>responsibility, but </a:t>
            </a:r>
            <a:r>
              <a:rPr lang="en-US" dirty="0"/>
              <a:t>do not make promises for the organization.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Report the incident immediately to </a:t>
            </a:r>
            <a:r>
              <a:rPr lang="en-US" dirty="0" smtClean="0"/>
              <a:t>the Hospice Director or another member of the Hospice team </a:t>
            </a:r>
            <a:r>
              <a:rPr lang="en-US" dirty="0" smtClean="0"/>
              <a:t>who will </a:t>
            </a:r>
            <a:r>
              <a:rPr lang="en-US" dirty="0"/>
              <a:t>involve Risk Management. 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/>
              <a:t>Examples of high severity situations: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Anyone threatening to sue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Any written grievance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Any issue that requires </a:t>
            </a:r>
            <a:r>
              <a:rPr lang="en-US" dirty="0" smtClean="0"/>
              <a:t>administration-level </a:t>
            </a:r>
            <a:r>
              <a:rPr lang="en-US" dirty="0"/>
              <a:t>interaction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Alleged </a:t>
            </a:r>
            <a:r>
              <a:rPr lang="en-US" dirty="0" smtClean="0"/>
              <a:t>wrongdoing or harm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2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/>
          <a:stretch/>
        </p:blipFill>
        <p:spPr>
          <a:xfrm>
            <a:off x="242340" y="1371600"/>
            <a:ext cx="414966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</a:t>
            </a:r>
            <a:r>
              <a:rPr lang="en-US" dirty="0" smtClean="0"/>
              <a:t>Recovery Using Key Words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43400" y="1371600"/>
            <a:ext cx="4572000" cy="5257800"/>
          </a:xfrm>
        </p:spPr>
        <p:txBody>
          <a:bodyPr/>
          <a:lstStyle/>
          <a:p>
            <a:r>
              <a:rPr lang="en-US" dirty="0"/>
              <a:t>PATIENT: </a:t>
            </a:r>
            <a:r>
              <a:rPr lang="en-US" dirty="0" smtClean="0"/>
              <a:t>“One of the </a:t>
            </a:r>
            <a:r>
              <a:rPr lang="en-US" dirty="0" smtClean="0"/>
              <a:t>Hospice people </a:t>
            </a:r>
            <a:r>
              <a:rPr lang="en-US" dirty="0" smtClean="0"/>
              <a:t>called </a:t>
            </a:r>
            <a:r>
              <a:rPr lang="en-US" dirty="0"/>
              <a:t>me ‘sweetie’. I do not appreciate that.”</a:t>
            </a:r>
          </a:p>
          <a:p>
            <a:endParaRPr lang="en-US" dirty="0"/>
          </a:p>
          <a:p>
            <a:r>
              <a:rPr lang="en-US" dirty="0"/>
              <a:t>EMPLOYEE RESPONSE:  “I am sorry and I apologize. I will remind him or her that you would prefer to be called by your name.”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Patient Care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6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</a:t>
            </a:r>
            <a:r>
              <a:rPr lang="en-US" dirty="0" smtClean="0"/>
              <a:t>Recovery Using Key Words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48051" y="1371600"/>
            <a:ext cx="4767349" cy="5257800"/>
          </a:xfrm>
        </p:spPr>
        <p:txBody>
          <a:bodyPr/>
          <a:lstStyle/>
          <a:p>
            <a:r>
              <a:rPr lang="en-US" dirty="0"/>
              <a:t>PATIENT: </a:t>
            </a:r>
            <a:r>
              <a:rPr lang="en-US" dirty="0" smtClean="0"/>
              <a:t>“</a:t>
            </a:r>
            <a:r>
              <a:rPr lang="en-US" dirty="0"/>
              <a:t>I was told </a:t>
            </a:r>
            <a:r>
              <a:rPr lang="en-US" dirty="0" smtClean="0"/>
              <a:t>hospice would pay for </a:t>
            </a:r>
            <a:r>
              <a:rPr lang="en-US" dirty="0" smtClean="0"/>
              <a:t>my medicine.</a:t>
            </a:r>
            <a:r>
              <a:rPr lang="en-US" dirty="0" smtClean="0"/>
              <a:t> </a:t>
            </a:r>
            <a:r>
              <a:rPr lang="en-US" dirty="0" smtClean="0"/>
              <a:t>Now </a:t>
            </a:r>
            <a:r>
              <a:rPr lang="en-US" dirty="0"/>
              <a:t>I have </a:t>
            </a:r>
            <a:r>
              <a:rPr lang="en-US" dirty="0" smtClean="0"/>
              <a:t>this </a:t>
            </a:r>
            <a:r>
              <a:rPr lang="en-US" dirty="0" smtClean="0"/>
              <a:t>bill</a:t>
            </a:r>
            <a:r>
              <a:rPr lang="en-US" dirty="0"/>
              <a:t>.”</a:t>
            </a:r>
          </a:p>
          <a:p>
            <a:endParaRPr lang="en-US" dirty="0"/>
          </a:p>
          <a:p>
            <a:r>
              <a:rPr lang="en-US" dirty="0" smtClean="0"/>
              <a:t>RESPONSE</a:t>
            </a:r>
            <a:r>
              <a:rPr lang="en-US" dirty="0"/>
              <a:t>: </a:t>
            </a:r>
            <a:r>
              <a:rPr lang="en-US" dirty="0" smtClean="0"/>
              <a:t>“</a:t>
            </a:r>
            <a:r>
              <a:rPr lang="en-US" dirty="0"/>
              <a:t>I’m sorry you </a:t>
            </a:r>
            <a:r>
              <a:rPr lang="en-US" dirty="0" smtClean="0"/>
              <a:t>received a bill for your medicines. I will contact the hospice office and let them know of your concern. Would you like be to do that while I am here in case they, or you, have other 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Billing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3919451" cy="5257800"/>
          </a:xfrm>
        </p:spPr>
      </p:pic>
    </p:spTree>
    <p:extLst>
      <p:ext uri="{BB962C8B-B14F-4D97-AF65-F5344CB8AC3E}">
        <p14:creationId xmlns:p14="http://schemas.microsoft.com/office/powerpoint/2010/main" val="824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</a:t>
            </a:r>
            <a:r>
              <a:rPr lang="en-US" dirty="0" smtClean="0"/>
              <a:t>Recovery Using Key Words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PATIENT</a:t>
            </a:r>
            <a:r>
              <a:rPr lang="en-US" dirty="0" smtClean="0"/>
              <a:t>: </a:t>
            </a:r>
            <a:r>
              <a:rPr lang="en-US" dirty="0" smtClean="0"/>
              <a:t>“I keep getting asked the same </a:t>
            </a:r>
            <a:r>
              <a:rPr lang="en-US" dirty="0"/>
              <a:t>question </a:t>
            </a:r>
            <a:r>
              <a:rPr lang="en-US" dirty="0" smtClean="0"/>
              <a:t>over and over.  </a:t>
            </a:r>
            <a:r>
              <a:rPr lang="en-US" dirty="0"/>
              <a:t>Don’t you people write things down?”</a:t>
            </a:r>
          </a:p>
          <a:p>
            <a:endParaRPr lang="en-US" dirty="0"/>
          </a:p>
          <a:p>
            <a:r>
              <a:rPr lang="en-US" dirty="0" smtClean="0"/>
              <a:t>RESPONSE</a:t>
            </a:r>
            <a:r>
              <a:rPr lang="en-US" dirty="0"/>
              <a:t>: </a:t>
            </a:r>
            <a:r>
              <a:rPr lang="en-US" dirty="0" smtClean="0"/>
              <a:t>“</a:t>
            </a:r>
            <a:r>
              <a:rPr lang="en-US" dirty="0"/>
              <a:t>I’m sorry this is frustrating </a:t>
            </a:r>
            <a:r>
              <a:rPr lang="en-US" dirty="0" smtClean="0"/>
              <a:t>you. All </a:t>
            </a:r>
            <a:r>
              <a:rPr lang="en-US" dirty="0"/>
              <a:t>of our staff want to verify your information to assure it is accurate – so they may ask the same questions that you’ve already answered.  </a:t>
            </a:r>
            <a:r>
              <a:rPr lang="en-US" dirty="0" smtClean="0"/>
              <a:t>It’s </a:t>
            </a:r>
            <a:r>
              <a:rPr lang="en-US" dirty="0"/>
              <a:t>one of the ways that we work to protect your safety and </a:t>
            </a:r>
            <a:r>
              <a:rPr lang="en-US" dirty="0" smtClean="0"/>
              <a:t>provide excellent care..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24925"/>
            <a:ext cx="4343400" cy="30044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Patient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3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</a:t>
            </a:r>
            <a:r>
              <a:rPr lang="en-US" dirty="0" smtClean="0"/>
              <a:t>Recovery Using Key Words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These scenarios do not represent all situations that might </a:t>
            </a:r>
            <a:r>
              <a:rPr lang="en-US" dirty="0" smtClean="0"/>
              <a:t>occur.</a:t>
            </a:r>
            <a:endParaRPr lang="en-US" dirty="0"/>
          </a:p>
          <a:p>
            <a:r>
              <a:rPr lang="en-US" dirty="0"/>
              <a:t>This is not a script that you need to </a:t>
            </a:r>
            <a:r>
              <a:rPr lang="en-US" dirty="0" smtClean="0"/>
              <a:t>learn. It </a:t>
            </a:r>
            <a:r>
              <a:rPr lang="en-US" dirty="0"/>
              <a:t>is simply a guideline that you can follow to use the </a:t>
            </a:r>
            <a:r>
              <a:rPr lang="en-US" dirty="0" smtClean="0"/>
              <a:t>ACT (Acknowledge</a:t>
            </a:r>
            <a:r>
              <a:rPr lang="en-US" dirty="0"/>
              <a:t>, Correct, Thank) framework.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28" y="2026228"/>
            <a:ext cx="3948545" cy="39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Service recovery is about making things right after something does not go as planned, with the hopes of regaining the patient/customer’s trust and loyalty.  </a:t>
            </a:r>
          </a:p>
          <a:p>
            <a:r>
              <a:rPr lang="en-US" dirty="0"/>
              <a:t>It is important to recognize when a patient/customer’s expectations were not met, even if the patient/customer does not express </a:t>
            </a:r>
            <a:r>
              <a:rPr lang="en-US" dirty="0" smtClean="0"/>
              <a:t>his or her </a:t>
            </a:r>
            <a:r>
              <a:rPr lang="en-US" dirty="0"/>
              <a:t>dissatisfaction.  </a:t>
            </a:r>
          </a:p>
          <a:p>
            <a:r>
              <a:rPr lang="en-US" dirty="0"/>
              <a:t>The ACT framework gives us the basic steps in recovery: </a:t>
            </a:r>
          </a:p>
          <a:p>
            <a:pPr lvl="1"/>
            <a:r>
              <a:rPr lang="en-US" dirty="0" smtClean="0"/>
              <a:t>A: Acknowledge</a:t>
            </a:r>
            <a:r>
              <a:rPr lang="en-US" dirty="0"/>
              <a:t>, </a:t>
            </a:r>
            <a:r>
              <a:rPr lang="en-US" dirty="0" smtClean="0"/>
              <a:t>agree, and apologize</a:t>
            </a:r>
            <a:endParaRPr lang="en-US" dirty="0"/>
          </a:p>
          <a:p>
            <a:pPr lvl="1"/>
            <a:r>
              <a:rPr lang="en-US" dirty="0" smtClean="0"/>
              <a:t>C: Correct</a:t>
            </a:r>
            <a:r>
              <a:rPr lang="en-US" dirty="0"/>
              <a:t>, </a:t>
            </a:r>
            <a:r>
              <a:rPr lang="en-US" dirty="0" smtClean="0"/>
              <a:t>communicate, and compensate</a:t>
            </a:r>
            <a:endParaRPr lang="en-US" dirty="0"/>
          </a:p>
          <a:p>
            <a:pPr lvl="1"/>
            <a:r>
              <a:rPr lang="en-US" dirty="0" smtClean="0"/>
              <a:t>T: Take </a:t>
            </a:r>
            <a:r>
              <a:rPr lang="en-US" dirty="0"/>
              <a:t>it forward, </a:t>
            </a:r>
            <a:r>
              <a:rPr lang="en-US" dirty="0" smtClean="0"/>
              <a:t>tie </a:t>
            </a:r>
            <a:r>
              <a:rPr lang="en-US" dirty="0"/>
              <a:t>up all loose ends, </a:t>
            </a:r>
            <a:r>
              <a:rPr lang="en-US" dirty="0" smtClean="0"/>
              <a:t>tell </a:t>
            </a:r>
            <a:r>
              <a:rPr lang="en-US" dirty="0"/>
              <a:t>the </a:t>
            </a:r>
            <a:r>
              <a:rPr lang="en-US" dirty="0" smtClean="0"/>
              <a:t>story, </a:t>
            </a:r>
            <a:r>
              <a:rPr lang="en-US" dirty="0"/>
              <a:t>and say </a:t>
            </a:r>
            <a:r>
              <a:rPr lang="en-US" dirty="0" smtClean="0"/>
              <a:t>“thank you</a:t>
            </a:r>
            <a:r>
              <a:rPr lang="en-US" dirty="0"/>
              <a:t>.”  </a:t>
            </a:r>
          </a:p>
          <a:p>
            <a:r>
              <a:rPr lang="en-US" dirty="0"/>
              <a:t>If you would like more information about anything you have read in this CBL or to request additional </a:t>
            </a:r>
            <a:r>
              <a:rPr lang="en-US" dirty="0" smtClean="0"/>
              <a:t>tokens, please </a:t>
            </a:r>
            <a:r>
              <a:rPr lang="en-US" dirty="0"/>
              <a:t>contact </a:t>
            </a:r>
            <a:r>
              <a:rPr lang="en-US" dirty="0" smtClean="0"/>
              <a:t>Blessing Hospice @ 217-228-5521.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altLang="en-US" b="1" i="1" dirty="0" smtClean="0"/>
              <a:t>Excellence</a:t>
            </a:r>
            <a:r>
              <a:rPr lang="en-US" altLang="en-US" dirty="0"/>
              <a:t> - </a:t>
            </a:r>
            <a:r>
              <a:rPr lang="en-US" altLang="en-US" dirty="0" smtClean="0"/>
              <a:t>We </a:t>
            </a:r>
            <a:r>
              <a:rPr lang="en-US" altLang="en-US" dirty="0"/>
              <a:t>will provide service excellence in meeting our customers' </a:t>
            </a:r>
            <a:r>
              <a:rPr lang="en-US" altLang="en-US" dirty="0" smtClean="0"/>
              <a:t>expectations.</a:t>
            </a:r>
          </a:p>
          <a:p>
            <a:pPr lvl="1">
              <a:spcBef>
                <a:spcPct val="20000"/>
              </a:spcBef>
            </a:pPr>
            <a:r>
              <a:rPr lang="en-US" altLang="en-US" dirty="0" smtClean="0"/>
              <a:t>We </a:t>
            </a:r>
            <a:r>
              <a:rPr lang="en-US" altLang="en-US" dirty="0"/>
              <a:t>need to keep asking our customers what their expectations are and how well we are meeting them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Blessing Health System Values</a:t>
            </a:r>
            <a:endParaRPr lang="en-US" dirty="0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533400" y="2514600"/>
            <a:ext cx="5181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800" b="0" dirty="0">
              <a:latin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183435"/>
            <a:ext cx="5181600" cy="3452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838200" y="3581400"/>
            <a:ext cx="7772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900" b="0">
              <a:latin typeface="Arial" panose="020B0604020202020204" pitchFamily="34" charset="0"/>
            </a:endParaRPr>
          </a:p>
        </p:txBody>
      </p:sp>
      <p:sp>
        <p:nvSpPr>
          <p:cNvPr id="7172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Customer Focus</a:t>
            </a:r>
          </a:p>
        </p:txBody>
      </p:sp>
      <p:sp>
        <p:nvSpPr>
          <p:cNvPr id="7171" name="Rectangle 8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altLang="en-US" dirty="0" smtClean="0"/>
              <a:t>All of our efforts must have a customer focus, we need to:</a:t>
            </a:r>
          </a:p>
          <a:p>
            <a:pPr lvl="1"/>
            <a:r>
              <a:rPr lang="en-US" altLang="en-US" dirty="0" smtClean="0"/>
              <a:t>Know who our customers are, and think beyond patients</a:t>
            </a:r>
          </a:p>
          <a:p>
            <a:pPr lvl="1"/>
            <a:r>
              <a:rPr lang="en-US" altLang="en-US" dirty="0" smtClean="0"/>
              <a:t>Exceed customer expectations</a:t>
            </a:r>
          </a:p>
          <a:p>
            <a:pPr lvl="1"/>
            <a:r>
              <a:rPr lang="en-US" altLang="en-US" dirty="0" smtClean="0"/>
              <a:t>Recognize the high cost of dissatisfaction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46" y="3581400"/>
            <a:ext cx="4587954" cy="3052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838200" y="3581400"/>
            <a:ext cx="7772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1000" b="0">
              <a:latin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well are we meeting our </a:t>
            </a:r>
            <a:r>
              <a:rPr lang="en-US" dirty="0" smtClean="0"/>
              <a:t>customer’s </a:t>
            </a:r>
            <a:r>
              <a:rPr lang="en-US" dirty="0"/>
              <a:t>expectations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 smtClean="0"/>
              <a:t>Our customers </a:t>
            </a:r>
            <a:r>
              <a:rPr lang="en-US" dirty="0"/>
              <a:t>have their own expectations about the quality of any </a:t>
            </a:r>
            <a:r>
              <a:rPr lang="en-US" dirty="0" smtClean="0"/>
              <a:t>given</a:t>
            </a:r>
            <a:br>
              <a:rPr lang="en-US" dirty="0" smtClean="0"/>
            </a:br>
            <a:r>
              <a:rPr lang="en-US" dirty="0" smtClean="0"/>
              <a:t>process </a:t>
            </a:r>
            <a:r>
              <a:rPr lang="en-US" dirty="0"/>
              <a:t>or output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Our customers</a:t>
            </a:r>
            <a:r>
              <a:rPr lang="en-US" dirty="0"/>
              <a:t>’ definition of quality may differ from ours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Quality is a multi-dimensional concept and it is sometimes </a:t>
            </a:r>
            <a:r>
              <a:rPr lang="en-US" dirty="0" smtClean="0"/>
              <a:t>difficult </a:t>
            </a:r>
            <a:r>
              <a:rPr lang="en-US" dirty="0"/>
              <a:t>for people to know what constitutes </a:t>
            </a:r>
            <a:r>
              <a:rPr lang="en-US" dirty="0" smtClean="0"/>
              <a:t>quality. </a:t>
            </a:r>
          </a:p>
          <a:p>
            <a:pPr lvl="2"/>
            <a:r>
              <a:rPr lang="en-US" dirty="0" smtClean="0"/>
              <a:t>They </a:t>
            </a:r>
            <a:r>
              <a:rPr lang="en-US" dirty="0"/>
              <a:t>“know it when they see 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Customer Expectations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Focus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Anyone who is the consumer of our goods or services</a:t>
            </a:r>
            <a:r>
              <a:rPr lang="en-US" dirty="0" smtClean="0"/>
              <a:t>.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Although patients may be our most obvious </a:t>
            </a:r>
            <a:r>
              <a:rPr lang="en-US" dirty="0" smtClean="0"/>
              <a:t>customers, it’s </a:t>
            </a:r>
            <a:r>
              <a:rPr lang="en-US" dirty="0"/>
              <a:t>more than just the </a:t>
            </a:r>
            <a:r>
              <a:rPr lang="en-US" dirty="0" smtClean="0"/>
              <a:t>patients.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It </a:t>
            </a:r>
            <a:r>
              <a:rPr lang="en-US" dirty="0"/>
              <a:t>also </a:t>
            </a:r>
            <a:r>
              <a:rPr lang="en-US" dirty="0" smtClean="0"/>
              <a:t>includes: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Physicians</a:t>
            </a:r>
            <a:endParaRPr lang="en-US" dirty="0"/>
          </a:p>
          <a:p>
            <a:pPr lvl="1">
              <a:spcAft>
                <a:spcPts val="0"/>
              </a:spcAft>
            </a:pPr>
            <a:r>
              <a:rPr lang="en-US" dirty="0"/>
              <a:t>Families of our patients</a:t>
            </a:r>
          </a:p>
          <a:p>
            <a:pPr lvl="1">
              <a:spcAft>
                <a:spcPts val="0"/>
              </a:spcAft>
            </a:pPr>
            <a:r>
              <a:rPr lang="en-US" dirty="0"/>
              <a:t>Other departments</a:t>
            </a:r>
          </a:p>
          <a:p>
            <a:pPr lvl="1">
              <a:spcAft>
                <a:spcPts val="0"/>
              </a:spcAft>
            </a:pPr>
            <a:r>
              <a:rPr lang="en-US" dirty="0"/>
              <a:t>Our own departmental coworkers</a:t>
            </a:r>
          </a:p>
          <a:p>
            <a:pPr lvl="1">
              <a:spcAft>
                <a:spcPts val="0"/>
              </a:spcAft>
            </a:pPr>
            <a:r>
              <a:rPr lang="en-US" dirty="0"/>
              <a:t>Partners </a:t>
            </a:r>
            <a:r>
              <a:rPr lang="en-US" dirty="0" smtClean="0"/>
              <a:t>(county health</a:t>
            </a:r>
            <a:r>
              <a:rPr lang="en-US" dirty="0"/>
              <a:t>, </a:t>
            </a:r>
            <a:r>
              <a:rPr lang="en-US" dirty="0" smtClean="0"/>
              <a:t>nursing homes</a:t>
            </a:r>
            <a:r>
              <a:rPr lang="en-US" dirty="0"/>
              <a:t>, </a:t>
            </a:r>
            <a:r>
              <a:rPr lang="en-US" dirty="0" smtClean="0"/>
              <a:t>other </a:t>
            </a:r>
            <a:r>
              <a:rPr lang="en-US" dirty="0"/>
              <a:t>hospitals, etc.)</a:t>
            </a:r>
          </a:p>
          <a:p>
            <a:pPr lvl="1"/>
            <a:r>
              <a:rPr lang="en-US" dirty="0"/>
              <a:t>Suppliers of goods and </a:t>
            </a:r>
            <a:r>
              <a:rPr lang="en-US" dirty="0" smtClean="0"/>
              <a:t>services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Sometimes we are the customer when using BHS </a:t>
            </a:r>
            <a:r>
              <a:rPr lang="en-US" dirty="0" smtClean="0"/>
              <a:t>services.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When </a:t>
            </a:r>
            <a:r>
              <a:rPr lang="en-US" dirty="0"/>
              <a:t>using any Blessing Health Care </a:t>
            </a:r>
            <a:r>
              <a:rPr lang="en-US" dirty="0" smtClean="0"/>
              <a:t>services: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ICARE Standards </a:t>
            </a:r>
            <a:r>
              <a:rPr lang="en-US" dirty="0"/>
              <a:t>still </a:t>
            </a:r>
            <a:r>
              <a:rPr lang="en-US" dirty="0" smtClean="0"/>
              <a:t>apply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</a:t>
            </a:r>
            <a:r>
              <a:rPr lang="en-US" dirty="0" smtClean="0"/>
              <a:t>reat </a:t>
            </a:r>
            <a:r>
              <a:rPr lang="en-US" dirty="0"/>
              <a:t>those caring for us with the same respect we would give our </a:t>
            </a:r>
            <a:r>
              <a:rPr lang="en-US" dirty="0" smtClean="0"/>
              <a:t>customers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Who Are Our Customers?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Expectations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important for us to understand the patient’s perspective.</a:t>
            </a:r>
          </a:p>
          <a:p>
            <a:r>
              <a:rPr lang="en-US" dirty="0"/>
              <a:t>We will never know what we are doing well and what we could be doing better unless we ask the consumers of those services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We learn valuable information </a:t>
            </a:r>
            <a:r>
              <a:rPr lang="en-US" dirty="0" smtClean="0"/>
              <a:t>from </a:t>
            </a:r>
            <a:r>
              <a:rPr lang="en-US" dirty="0"/>
              <a:t>the interaction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act of having their opinion heard increases customer loyalty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Expectations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5257800" cy="5257800"/>
          </a:xfrm>
        </p:spPr>
        <p:txBody>
          <a:bodyPr/>
          <a:lstStyle/>
          <a:p>
            <a:r>
              <a:rPr lang="en-US" dirty="0"/>
              <a:t>To effectively deal with customer, we need to understand their needs.</a:t>
            </a:r>
          </a:p>
          <a:p>
            <a:r>
              <a:rPr lang="en-US" dirty="0" smtClean="0"/>
              <a:t>Our patient’s desire:</a:t>
            </a:r>
          </a:p>
          <a:p>
            <a:pPr lvl="1"/>
            <a:r>
              <a:rPr lang="en-US" dirty="0"/>
              <a:t>Control over their </a:t>
            </a:r>
            <a:r>
              <a:rPr lang="en-US" dirty="0" smtClean="0"/>
              <a:t>lives</a:t>
            </a:r>
            <a:endParaRPr lang="en-US" dirty="0"/>
          </a:p>
          <a:p>
            <a:pPr lvl="1"/>
            <a:r>
              <a:rPr lang="en-US" dirty="0"/>
              <a:t>To have their self-esteem </a:t>
            </a:r>
            <a:r>
              <a:rPr lang="en-US" dirty="0" smtClean="0"/>
              <a:t>preserved</a:t>
            </a:r>
            <a:endParaRPr lang="en-US" dirty="0"/>
          </a:p>
          <a:p>
            <a:pPr lvl="1"/>
            <a:r>
              <a:rPr lang="en-US" dirty="0"/>
              <a:t>To be treated </a:t>
            </a:r>
            <a:r>
              <a:rPr lang="en-US" dirty="0" smtClean="0"/>
              <a:t>fairly</a:t>
            </a:r>
            <a:endParaRPr lang="en-US" dirty="0"/>
          </a:p>
          <a:p>
            <a:pPr lvl="1"/>
            <a:r>
              <a:rPr lang="en-US" dirty="0"/>
              <a:t>Friendly </a:t>
            </a:r>
            <a:r>
              <a:rPr lang="en-US" dirty="0" smtClean="0"/>
              <a:t>welcome</a:t>
            </a:r>
            <a:endParaRPr lang="en-US" dirty="0"/>
          </a:p>
          <a:p>
            <a:pPr lvl="1"/>
            <a:r>
              <a:rPr lang="en-US" dirty="0"/>
              <a:t>To know what’s going </a:t>
            </a:r>
            <a:r>
              <a:rPr lang="en-US" dirty="0" smtClean="0"/>
              <a:t>on</a:t>
            </a:r>
            <a:endParaRPr lang="en-US" dirty="0"/>
          </a:p>
          <a:p>
            <a:pPr lvl="1"/>
            <a:r>
              <a:rPr lang="en-US" dirty="0"/>
              <a:t>A sense of </a:t>
            </a:r>
            <a:r>
              <a:rPr lang="en-US" dirty="0" smtClean="0"/>
              <a:t>security</a:t>
            </a:r>
            <a:endParaRPr lang="en-US" dirty="0"/>
          </a:p>
          <a:p>
            <a:pPr lvl="1"/>
            <a:r>
              <a:rPr lang="en-US" dirty="0"/>
              <a:t>Input into their care plan and/or </a:t>
            </a:r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029200" y="2362200"/>
            <a:ext cx="3886200" cy="4267200"/>
          </a:xfrm>
        </p:spPr>
        <p:txBody>
          <a:bodyPr/>
          <a:lstStyle/>
          <a:p>
            <a:pPr lvl="1"/>
            <a:r>
              <a:rPr lang="en-US" dirty="0"/>
              <a:t>Approval, acceptance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recognition</a:t>
            </a:r>
            <a:endParaRPr lang="en-US" dirty="0"/>
          </a:p>
          <a:p>
            <a:pPr lvl="1"/>
            <a:r>
              <a:rPr lang="en-US" dirty="0"/>
              <a:t>To feel </a:t>
            </a:r>
            <a:r>
              <a:rPr lang="en-US" dirty="0" smtClean="0"/>
              <a:t>important</a:t>
            </a:r>
            <a:endParaRPr lang="en-US" dirty="0"/>
          </a:p>
          <a:p>
            <a:pPr lvl="1"/>
            <a:r>
              <a:rPr lang="en-US" dirty="0"/>
              <a:t>To be </a:t>
            </a:r>
            <a:r>
              <a:rPr lang="en-US" dirty="0" smtClean="0"/>
              <a:t>appreciated</a:t>
            </a:r>
            <a:endParaRPr lang="en-US" dirty="0"/>
          </a:p>
          <a:p>
            <a:pPr lvl="1"/>
            <a:r>
              <a:rPr lang="en-US" dirty="0"/>
              <a:t>To feel a sense of </a:t>
            </a:r>
            <a:r>
              <a:rPr lang="en-US" dirty="0" smtClean="0"/>
              <a:t>belonging</a:t>
            </a:r>
            <a:endParaRPr lang="en-US" dirty="0"/>
          </a:p>
          <a:p>
            <a:pPr lvl="1"/>
            <a:r>
              <a:rPr lang="en-US" dirty="0"/>
              <a:t>To feel as if they are being </a:t>
            </a:r>
            <a:r>
              <a:rPr lang="en-US" dirty="0" smtClean="0"/>
              <a:t>dealt </a:t>
            </a:r>
            <a:r>
              <a:rPr lang="en-US" dirty="0"/>
              <a:t>with </a:t>
            </a:r>
            <a:r>
              <a:rPr lang="en-US" dirty="0" smtClean="0"/>
              <a:t>honestly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Dissatisfaction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181600" cy="5257800"/>
          </a:xfrm>
        </p:spPr>
        <p:txBody>
          <a:bodyPr/>
          <a:lstStyle/>
          <a:p>
            <a:r>
              <a:rPr lang="en-US" dirty="0" smtClean="0"/>
              <a:t>The cost of customer dissatisfaction is well documented:</a:t>
            </a:r>
          </a:p>
          <a:p>
            <a:pPr lvl="1"/>
            <a:r>
              <a:rPr lang="en-US" dirty="0"/>
              <a:t>90% or more of customers who are dissatisfied with the service they receive will not come back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Each unhappy customer will tell his or her story to at least nine others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68% of customers who stop doing business with an organization leave because of attitudes of indifference or </a:t>
            </a:r>
            <a:r>
              <a:rPr lang="en-US" dirty="0" smtClean="0"/>
              <a:t>lack of concern </a:t>
            </a:r>
            <a:r>
              <a:rPr lang="en-US" dirty="0"/>
              <a:t>displayed by employees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It’s five times more expensive to attract new customers than to </a:t>
            </a:r>
            <a:r>
              <a:rPr lang="en-US" dirty="0" smtClean="0"/>
              <a:t>keep </a:t>
            </a:r>
            <a:r>
              <a:rPr lang="en-US" dirty="0"/>
              <a:t>an old one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71600"/>
            <a:ext cx="3505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SENAME" val="slide_"/>
  <p:tag name="OUTPUTWIDTH" val="900"/>
  <p:tag name="TEMPLATEFILENAME" val="Basic.htm"/>
  <p:tag name="TEMPLATEFOLDER" val="C:\Users\Public\Documents\PPTools\"/>
  <p:tag name="OUTPUTFOLDERNAME" val="Z:\learnast\Learnmod\Blessing\2014\ServiceRecovery\"/>
  <p:tag name="OUTPUTIMAGESAS" val="JPG"/>
  <p:tag name="OUTPUTRANGE" val="PRESENTATION"/>
  <p:tag name="OUTPUTFROM" val="1"/>
  <p:tag name="OUTPUTTO" val="51"/>
  <p:tag name="OUTPUTRANGEMODE" val="SHOW"/>
  <p:tag name="FILENAMECASE" val="PRESERVE"/>
  <p:tag name="PPT2HTML_LAST-HTML" val="Z:\learnast\Learnmod\Blessing\2014\ServiceRecovery\slide_1.HTM"/>
  <p:tag name="ISPRING_ULTRA_SCORM_COURSE_ID" val="C385C3EF-2F60-4CA4-AC82-AD8A3EBB690C"/>
  <p:tag name="ISPRINGONLINEFOLDERID" val="0"/>
  <p:tag name="ISPRINGONLINEFOLDERPATH" val="Content List"/>
  <p:tag name="ISPRINGCLOUDFOLDERID" val="0"/>
  <p:tag name="ISPRING_PROJECT_FOLDER_UPDATED" val="1"/>
  <p:tag name="ISPRING_SCORM_RATE_SLIDES" val="0"/>
  <p:tag name="ISPRING_SCORM_RATE_QUIZZES" val="1"/>
  <p:tag name="ISPRING_SCORM_PASSING_SCORE" val="80.0000000000"/>
  <p:tag name="ISPRING_SCORM_USE_CUSTOM_PASSING_SCORE" val="1"/>
  <p:tag name="ISPRING_UUID" val="{3216F13C-C50A-4425-B1A2-4AF8B6D8BA1B}"/>
  <p:tag name="ISPRING_SCORM_REPORT_STATUS" val="3"/>
  <p:tag name="ISPRINGCLOUDFOLDERPATH" val="Repository"/>
  <p:tag name="ISPRING_PLAYERS_CUSTOMIZATION" val="UEsDBBQAAgAIAHxzf0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K9jk0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CvY5NIo/9by60DAACAEAAAJwAAAHVuaXZlcnNhbC9mbGFzaF9wdWJsaXNoaW5nX3NldHRpbmdzLnhtbNVY3W4aORS+5ymsqXpZJmnTbRYNRFEyKKgEEDPptqqqyIwNY8Vjz9oeKL3q0+yD7ZPs8RgS2CStaUvVCkUw9jnfOf7O3zjRyceCozlVmknRDg6bBwGiIpOEiVk7uEq7z44DpA0WBHMpaDsQMkAnnUZUVhPOdJ5QY0BUI4ARulWadpAbU7bCcLFYNJkuld2VvDKAr5uZLMJSUU2FoSosOV7Cl1mWVAcrBA8A+CukWKl1Gg2EIod0KUnFKWIEPBfMHgrzLsc6D0InNsHZzUzJSpAzyaVCajZpB0+OT+1nLeOgzllBheVEd2DRLpsWJoRZLzBP2CeKcspmObj76ihAC0ZM3g5eHDy3MCAe3oepwd3ZsYU5k0CCMCv8ghpMsMHu0Rk09KPR6wW3RJYCFyxLYQdZAtrBeXqd9Hvn8fVgmMbJ9UV62Xc+7KCUxm/THZTSXtqPd5H3hb94N4rH/d7g9XU6HPbT3uhOCxjdIiQKtxmLgFlZqYzeEhZhY3CWQwBAZ4q5plG4ubQWm0qxxbJ9RhPJIYtqLSiIYkLJABd0I6+SGya6IHkYoCkchC/bwbCkAiVYQC4zgznLbgF0NdGGmTqHuyvpU8UwR4AHxUbRZRLcueAYynKsNN10bb2jbQJlnfcDaaj+UDOzWnpM9C9ZcYKWskKc3VBkJAK6qgJ+5RRtJiWaKlnUq1A3BmnOwLk5owtKTnwMvQMTRQWaUKQlp8ZZ+Ltin9CETqUCXIrnUNKwzrTDb+4EXGKt70Dx2senLtV6g/P47VN7QEzmWGQ7gkN+0KI0e8HHSySkWesBHRmuNK2DQhip93zO1vz2MGhWVNyF+UcHYwN6jyHZj5VdAvNVD7zN5nheF6ItrhoaSpBBSBwmbGTQXZioqC9ghgWSgi8RzqALalvWcyYrDSuugB20/nYPnT5ion6aQScEi4pQ5QV5cPj8xdHLP14d/9lqhv9+/ufZF5VW82HEsTXnBsTZowPIT+t/Y+grSl8YRvd0u1IVNlHJPaMPD9jVPLvf4qPQjp+Hp5FR1a87jJL4dHx2gcZxctVPk5ZPQgwk1J7JckipqX0n89EZXqUQktgL3jLvIzgax2+8ACGIXrXjZ3Yw9Drwax+psZvmo41J7uUCdP+Z62bQ/zkrGKTwb1HLj5XV97eBn1LK3/1i6XrBnkqZYpXlENW9ZcJv0S73SfGvxJp7ur1Wbd2jovDBG6vdKZhgBXBp3wlur7mdl0cHcDN7cKvRALTt/xp0Gv8BUEsDBBQAAgAIAK9jk0gy46oz3AIAAIUKAAAhAAAAdW5pdmVyc2FsL2ZsYXNoX3NraW5fc2V0dGluZ3MueG1slVbbTuMwEH3nK6ruO2GvBclUKm1XQmIBAcvrykmmiVXHjmynbP9+fQux24ZkM6oUz5xjj+eWIrklbH42maCsEQKYeoGqpljBJMUSbvPr6c3T4n61Xv1ZPvx+el5PEwfmlItnUIqwQhpNq5sQTUkbpTg7zzhTesdzxkWF6XT+6ad9UGKRQyy+AzGWs8EZdMfM7DOG4s/4PjPSR8h4VWO2v+MFP09xti0Eb1g+6Fq5r0FQwrYaeXE1W657D6BEqlsFVeTT+tLIOEotQEowLv1YGxlkUZwCbU+6sM9ITnfUx7c/oO2IJMrSFp+N9NFqXEAc5MuFkX4807vHWZkZ+Zig4K/S0K9fjPRCKd6DiDdffTPSy+B1U/9PjdSCFyagMefjJL5zKMe5bj/j1YWRQYK5kDloMAs+PPauqwDkX8O+R6ZdBaePJq4HA8EkPaUwV6IBlLQrZ5Mlf3tolO4PmG8wlRoQqjrQo3b6ETcygnXKDvgEb4TlIcprOsgrp00FS+dxiIwNHWG5vLHTIsS+6wIfBey80t31QNkh73Vkj5CBskM+U5LDA6P7I/ihxXHaLN9gn88gAd77KAPaDAzrZe63blet1Rx1Z5pXBmd7RYupeA5zafx5IRWYzKHE6pxPyZFTiOEdKbAinP0yuHRvbyNRcmDw1Xa6tpAiisKpkrM+6kEdJsyuzwYDgtyHobucW0+UnuPXU6wUzspKf5jkdOJ5ulF0YNwX8ZhhJqWGg7hlGx5w7Nl9pAqLLYgXzqkcS2FcwWgwd/3VB0dJEASUnA4z8pucij9rqhTEWqeNQFs3sc7hSlKUVP/UK4E3yFujz0uP1VFVqfdjmNB3eKDxVQBYZGVbtm7hLFVDFaGwA+qtgcJeue9uSOoy7au4hbqDjQprzmtGFaUfFl2xRJMuMpwgvGq/TjOcZXgUK5xKe7Oo9dtJ3PV+NJvbeWaKLxxldu1rKdpY248jqJXm7+c/UEsDBBQAAgAIAK9jk0g54CX/lgMAABEQAAAmAAAAdW5pdmVyc2FsL2h0bWxfcHVibGlzaGluZ19zZXR0aW5ncy54bWzVV+9uGjkQ/85TWFv1Y9n0fw4tRFGyUVAJIHbTa3U6RWZtWKtee2t7ofRTn6YP1ie58RoSOJLU9I6mFULg8cxvxjPz8+xGR58KjmZUaSZFO3jaPAgQFZkkTEzbwWV69uQwQNpgQTCXgrYDIQN01GlEZTXmTOcJNQZUNQIYoVulaQe5MWUrDOfzeZPpUtldySsD+LqZySIsFdVUGKrCkuMF/JhFSXWwRPAAgG8hxdKs02ggFDmkC0kqThEjELlg9lCYn5uCB6HTGuPsw1TJSpATyaVCajpuB48Oj+1npeOQTllBhU2J7oDQik0LE8JsEJgn7DNFOWXTHKJ9/SJAc0ZM3g6eHzyzMKAebsPU4O7o2MKcSMiBMEv8ghpMsMFu6Rwa+snolcCJyELggmUp7CB7/nZwml4lve5pfNUfpHFydZ5e9FwMOxil8bt0B6O0m/biXfR94c/fD+NRr9t/c5UOBr20O7yxgoxuJCQKNzMWQWZlpTJ6nbAIG4OzHAoANhPMNY3CddFKbSLFRpbtGo0lhyaqrYAPxZiSPi4gyOGZCNAEIueLdjAoqUAJFtC7zGDOsmsLXY21Yabu2bOl9rFimCPoSyAXRRdJcOPTpSTLsdJ0PZbVjrYdk3X+6ktD9d91Kpaiu1T/lBUnaCErxNkHioxEkJ+qgH85RetdiCZKFrWUY22Q5gyCmzE6p+TIx9F7cFFUYAmkLDk1zsPHin1GYzqRCnApngGFQc60w2/uBFxirW9A8SrGx663uv3T+N1je0BMZlhkO4JDQ9CiNHvBxwskpFnZQToyXGlaF4UwUu/5nK3542XQrKi4K/P/XYw16D2WZD9edinMdyPwdpvjWU1ES64aGijIoCQOEzYyuHiYqKgvYIYFkoIvEM7g2tOW1jMmKw0SR2AHrX88QmePmKhXU5io4FERqrwgD54+e/7i5avXh3+0muG3L1+f3Gu0HAhDjq07NxFO7pw4flb/mjvfMbpn+mzZnklV2EYlW05vn6jLAbZ9xUehnTe3jx+jqq3pM3648ZPEx6OTczSKk8temrR8WqAvgW0my6GJJvaxy8dmcJlCEWIveJtrH8XhKH7rBQhl82KLn9v+wOvAb3y0Rm5+D9dmt1cIcN9P3f0FNz5nBYOm/S3YexeR/jvxfwp5b312ZPey1/F9T+SlWGU51HFvtX+4K/HhsvorJcqtrl+PNt6HovDWN88GyDdf4zuNfwBQSwMEFAACAAgAr2OTSJX3VTyPAQAAEgYAAB8AAAB1bml2ZXJzYWwvaHRtbF9za2luX3NldHRpbmdzLmpzjZTLbsIwEEX3fEXkbitEn9DuUKFSJRaV2l3VhROGEOHYlu2kpIh/b8a8YseBejb46nDnEXk2vag+JCHRc7Sxv+393b1bDVAzqoBrV2cdeo460Sybw2eWA8s4EA8pEVlQpuGob09IyJlw6xpXH+irG4ZEHM0aogyJKuCrQ2AZAH9C4Dok/h7+3Ws0tmuqMeq4MEbwfiK4AW76XKicWoZcvdrT7NGDRQnqArqgCTimQ3u6yJPjwxCjySUil5RXM5GKfkyTVapEwedd+ZeVBFV/9NUOGDwNX6aOHcu0eTOQ+4mnI4xuUirQGvZ5H6cYQZjRGFjDd2DPGdQxbjfk0WWmM3OgxzcYTVrSFFpTGo0xXIzXXq1pDjHanIG12RF3txgOwWgFqmU1ucdwQCEL+Y8PKJVIcSIttD3zI8oEnWc83aceYAQ5LBZtu6Z3atSWPyHOExLeE1qGXl/etTxCD9/TjLuXDnm1l3cWystCYiixCGjy7BZyijH+HsH7V0SoMTRZ5vV6qMv9vlSYt4G3ve0fUEsDBBQAAgAIALBjk0hU1uyh4hoAAKE8AAAXAAAAdW5pdmVyc2FsL3VuaXZlcnNhbC5wbmfte3lUk9e6Pq09ek5FqS2aoEKqaGlVEpE6MqTVinocqFUmA4mCGBRIRCQMmdpaRQmQWq+mliFXUVGBBBmSmJBECyFqlBSohJBJEilCCDEMScx4E3Bqf+uu37nr3rvuP/wBX77v28+73/28+33e/a2195mvd22Z9f789z08PGZt2/rVNx4e7+k8PKb5/H2660k88Q7VdXkn85stGz1obQsHXDfvIb/c+aWHxy3yTNuBv7nu/3F0a1ymh8fsZvffO0L09YMeHqFrtn315d4cuE6hIunGs5wZzrvy/nCT8p9fbD377Wfesy7tb/zbgtpTnwTe9f7wnys2nhw8uWTvxu83+y+9da1m4eEKYc4vK1X6X0pN94WRXdWrg1MPyevFmn94lV60Jx1iIJVH4UNh/WfP7czWK8Ne9EGIuSOjVKft90jCyEcuhzyezK+eBTayuvsYYUCdQwN1+HOD3M+P2hOpsLJiTPawfBv97+4n8tLugV1bOJFQ++fcdyeajCbSsUvgwSUJk++burV+udoaZsfMd1y335YAsAp/qXvUHnf6hSkz3D9mtP5L15in/VDni/v5IELOSPsWUFkHkuNy/4TwE79KotNEjAQJSeZ2MuH4SMd2SFmodag+IDJs/Pf7GjKUMNKdRPY9b+Zd0OP6QwLofEeeJfZofCHG7e/fEn/oEJAW6Sl8W7LlZ0xidUjrWdpHqtFRMZQa/slCrwpfVytPwbMrIhNHZR8eiyuQJmEv5LTGrUkJ2+H4A+34BJ+2bnZEiKsV0PL0XOSwOJKdFiTn2o2yAQ0HIK4VRVTn7y6kSJNadMiGaS4OFiXsNHCG64TZywn5imbzT90Fqozs0glvVl6pqsJeTGta8vkCmt8hA/noQfJcZkn7bNerU8ezBNBnZ8NaRR9Fhp6dHeNVn7OjTlggezRBziZ2D8HSSb1GHhVB+KXF0aEYS/dBsg+T8hLbKOC3loS1GVb9llb76/aD5LOvnic7P95sm+YtjRWAWpIaiHIWd9KR4+1wrK7xHAQ/sD0AYf4V4GdWA/g5bm4V/Fa9dYTCx+VJS9C8XKc/H423CQCIUDwRC8VatUP61EZ+KIoZzhhOagTDJEVOmhalQ2efVeZpa8ShrYbug5uiAsq/Y+T1l2V3iAjmZhDhD43KqjTtGlZysXnSwbayEGruNYRcElcjzuzK6sK39CvmUTUylcN4QgRZ5lehS2rVHZrg8hLJe1Pb/EY//Fh75ztgByec4ZvXFtIjsMqsZ945il9BkMQ1DDtXVSTIVXSiXdtJ3vI4hRmuN2YirplURGcw2UB1vqBWbopChvRslvUGLtAl1sIETtIHSfu8NyljeCPnO7Vcy2CVFxhRY9LUsdrYK1B88EyZ2Fdg55mU2Eq0fkYLKWfwRmX46M8ZHB9X5nvsf7a45oCuCmEftJNtvNU/CPqqgDyGpvsIHufcwVhdLuizqjVSfI2RQqcHTOeY9Z2RULzFcH2+jnYzMvzF07saq0VLr/R/nFudkRaWCZ7eYE9O/ZT0JWquRsGGx06Tz3/KiLaS6bKDm+R5FxTzDb9KeMbGGRVPkgVJjfb6+7rkSWpGjW4f7rIap5dFhZ5LT5gnIc0+0IAdvt3vF8/g/VEC1F0e/1DqTomBL7L8Un/GaorW+nlma5det7aDw/0E4wzTHN6LR+hyOMPXfuGxQ+OmLia0GcwrtvdRxm2jYmc7NRIVMJkhZUyUfB+lJmjogwiOGR0qAivhJlgRBobE00YZ8MULxF+Ipt8cjW2O90yR7QaXtzNAujokX6cP6EEweog46MMILU8zSqe0RAQt28UT950JKDdXQKnyXZOptQEty1ieCsX4PkgBiN+Nh5wrElW5vDT9VBQNGHBNmwpK6yldCkBPp382nV0yX8fgd6KcIz05xLlJiaEVaOyL5Bb9hw8dpcc4wMkYNaUj/DjwdzkPwDCNnJACA/FvtIMLiBc/V5KJ4wxXLNgiR9UtEaHBapHwCRZCQ3kuM4IzTjB+2D1Y5yIjtQFmIl7IOZUQ2gneh+j/CieWUvegAJNkJFwBchPlPc5N3tpsoSv+rF24tJC2dOq4sSeVrnA+03Pa2sH7nKdbLX6oxAbOILLn5PgQA/jk8uqbghxGj2OTt+GbrtV3BCxGOK/aCKJHcOzQDbvDzulXEcYqQFeJ0bfDXqbp2cQU2LSYQkRQbU3QirR8Vs5FjSUnHlJ9d8UpDr7fR6fOrLG+nxq7jxJTocCUyuDZVoMOL5RAA7GHZJsPViQUJmtBV08zKnqMfTczSmpbuaydRmy/e3oJ16D4w8tbkg3rNQ41/wC+OOvF3tBNQdb6B7oDL3Nvnr8kjyH/UE+fkyYzItAJiSzYid/cM3w/A00EiSylVlO9e5yfCoxs7eiwDo2VqpfWSFdm+UlTAF2ihAp7cK86DmNVg4rWaUEFsTpouR1aoK4bymwZZ4p5Je686oBWyf0m5wB7h2GVBMi5kOOsVmfL0+nW2kancAFqo+fxIHOgNOsag5q0akf5Uvi+UntuH2Zlj6vi3PmRxhzYfhAULYY6cZb+87K7L+XS4VBDHIt9r62TueXU8VZ7/hAi/apJ7LSJB6hxs6kvhTI44TG04/lKw4dSmeiliYsOI9q5xmWihHJPCZ90sePRWFuI/kqzdyMFQVhvzxQdCJ40i6IFUHGr3P3Vi8NLHLf7aie1YutaSRWd98vsPaU6gxAU6ZQf635ZCUq0Lh0cWLlZZ1U5CRYkpXkyrRdt6zG5y1/xQzTfjslDHZ9svmQbcnygklpuG6uE7hQXF0y6veTGINHRT+yor0h8CR580Pbm5fKQkGWTfv90hTY0dH0yNbb+xK77/wJusl3Fd6IYH+tvKzvnYsv5XvEOW5pQnGOrjklGbhFMshTltKuc+BHX2Kg4y0ClCbp44OcCqs7sQ6aO33zd5fVl5Wf8B8xaQlf9q54vLasoGzt6cOL3tD3JDef8iicL9v6bhZiO5skCNnvH+fZdeetWTXD83Y1VPdu8tkz4t25lVETIwHPrIzQhc+SPEnS5rRlqa57mNJOdOSNdMLSCH0F9aeFxUCEmKD7+YNOPqD1OK9+JHZEQ7ZIAcZgpflDvGNYPI+rbJsYy49qRVT1cQ+sCqo8XPLfvfCfyPcVxQ3VFtgpvcmA7DN7QyKAHAnGMrSmdyEt8SELKaqhc8IQgLPz5pqgYo+ealAOxHyRJZ4Bwz5/0YalbDCuWDABhzea4CjnmdxL1/rK3Wgd90hIsb1tW/jdvSZxR0A0AkS8tonHgSrayOGgxWMUbylIgC08EeUcYVMBAtSUDoXVcSXrmLsS+V5niWhlz+tiwFPOKDYqvLnEH6cve6qBF07nAzsSDMujMT8GkRYvBJOtprV3Et4kGkoPuCcwfQKwztRgt26Bi4YpyXf/x8fNMcygCa0eQNzTk8TreBvH4q0CAQ3pqKH2CWIbv08vALsa0jU1c+IYF4lqSSdINqIB5ztZmdwiezdOjqYEAE8gfYfRkAwcZFftDR8FKSvGl0cKM9lwa8mWIs6Qu/e1NLzokUyGZ5XMAm/YVHjU45ssTn8kcFXMyylj2+QaGmA0T4IegjIJLi8EIgb0M+fRH1CbDaK39xb0CaiWrLQ7qv/wVh/dTmPvEP5AOLGqRBZWeBOoZJ5oJ38ZC6hOSp232BGizu3UkLZr6HYBKXwC5IvvGllsM1cgO5MFs1dUH9NXUs+dfTZCoQszuwulByijxcZIocX83A38tHpPrbSqb6y/APCepTU/wcGdBzXHfmt1gQjTjhNEyCqKcZCkJz5WHXg3uYju49XtdvSzxOAkp2WwwjFdzHrOH5/t0JQfRBFkS6LI5eqT4J5Ks5d+ZEBqfOP0buYqNako7iuWM5142/8LQb8/fZ2tqAXJbb/9ztXxCO57c2ZtwqIGEtKXlfw98zIA8Ii0KDPeTkEQMTWzh+4ZbZjQulFYfwWUlrLkiEHbZBTr10hPtDksGNIO7el/Lt8wIbhZImyn4ex3IdmUTyu4PFrkcJ7ZpxMZjXUeRb3lecBZcLrgQNg3sKvBn0+YmbcThQkbKKlnUwdHkdOocVrj+CPbi8RISVCTrBSvbCLy3Jsi2DaVdR7O79gNe+eyju5Lv/zJG/90cd32IrH9h1pD1/IABIIlqMMfR38jVzWEFJ3sE4RxHVIp/fad4j61QKM6LwmD2vlLMBKl0d9CkPC/JeiNZP/1+vsx37mQh3/ZNzP8R4GuJy/tIxwDVMfCU7hik73IMiR1DT11COgN12xxXTB0wS4uphjeyfX3whFf4utyhW8JdruXw7idbBX+VYkjT840WCu4Jq+VtHvb2xWGeHz39Zzm2isKOlt58XQYu3RyCGO9k3HyL3Dp+9zThjWVvCsIDR6LXwso/GSH9v0aEHzuuPoTaO6E7ITJr61reWYLtZoukFzHQ98Het1yVIoaCiSMBxGMjdKeF3u/3q1twzxGtTKK10JxjM63yj8M5hjTIM+Jb4f1G3cPNfvnJzvE0fRJRmsxHso5EveExygiwcoGlBAMJUYp7fndGvx+1bf5NsLW6HuhZT6Ymh/yeJWaH6DWuxUQeQ6V1rKrwzb/853HxTRTiC0qlk3vPfLwrS+OTk/oFiZn0tdVh4jv3PysQqe21KKdrzU7F2QzCSpMPM87UeJB5xklrB4NVyuGTAHjOUXsO1rqumo68X95LwYdpXcsyl0oK1XyZUK13OvQgOdEIvJt1488MU5Oh4VFt7GGjxmDMg55qBNarffAGwmmTJs+AiUdjoaJcVD0+JOI2UJ54upCs38IBeiWdhpnO45U6e6DM2s3zVbMzSnJChoPDtzSB1Km3HwZ79a76S0yQ0uLIMhaq8LBBVYuP6GGTc7BhJEjLt/OYcXpIhp017ND0hjKlPN+KuNA9KKxifF1L/aCRikxgnMeHybTpqtkZivEw4dbsruSjir/avn3vjoszJkhMqy9fDxBHwCA7i7QtWUyJbNDlOpa7Ikuxplq4iMaEG9mN3GG20qHRhhvR+SyU/FACg6uvhYM9JTV/jgfxgs78+3otW0aOMbnq4juB02tyQmglCWhttSxNVXwX5cQaujQfSETljUw32W57OpNP7voVVMqfJ6g9jqHZcxrZKBDtYbrKrORROI+/qzAu9bcCJ41Ys2YIEc3eyzxjJZPRqmL6elo9CkRJB+Wz0sJGA4ch2HnxRtec898nNs+U6YPhvywQe8ZTasjNO6//JYxLyy8xfG/VGY5IEWutZscGA8YzXmTMFgtkhlv2+qdt7J04XEK2FXNaVcF0qf8fCfHZeFqtEydyaM8wJclBD2pkQqurBKpyQk7d0dnR6Bl/peRfSL3/fv4K/bAr7C5liFcjuW8h83pPAjr4T6YJlxK6qt5q7hVuvlOve3Lvr0KUwDcLILt4hiL0FaJ0Bor5FyH7l9af/+UF638KsPMQToskQN802mY3WcDH7GtVuFEHTLIH52sY3yp5I5Sff3bqcn85dvipCOEYuUEnjFcF8C2P6cOIPExQYo3sBxZZzBlfXcbUjXNkhN6ZCJaz64UMWuzKQsQ8qpWd/2WY/A0H5xIbsK71MChUu0JZ3EtbNr0S4lKoADrX2DPw29iICAJqefL7LLSVIdGXZ2VfbEc516FAFfbkiJCE7Nfa9lsUprx3OW30KgQ/4MAS4wtzITyz+gZwLDrIyB3r2F4JIrcfKdprMGTZa33pah9c0PV0CNkUo3VcqOcZgU+7srrsaL6EhbOm3TWzJeManS6F6cwzin8hJdoKDwQPExV6S7zWobaP3zLrjVYlASEjb6cEviaV/SDx68Hyw4CKKM9vglboSAat69MkjEsFlqh1qzcIPOYmRTeBusyM1ipzrCchQyUTMZhnmJu89XQrglIzJw2GK5Npa+ghSrhExePy+LrgfzArEkLDg1pqrA9cwu6IdrEHzYTQFjDPqMMl130Y5Pzj0jdTrGpZeRDDl3wz8auCsyumXwVquq43TGc8zmPEeksUAH+VIw6bAUqNJdEDWuuj5Kb5zYndBV+mN3LTYPEBERy8TOtKazH31N3H86VdSQ3p0DubpZJjSjfZ6ZBzYNjr0B+fKwDOTWrfLLzESvCMT/UmffeZstgJTo0N0bMafS3qOp2kgUvIkvKAarW24BKaW5qFtetkMjF/HwIbD/GrZA138YZS1+tTAJR0fchePjpyQ+SbMDbkXIj33CdD1iRcca1yLyXu7wkPRsHikc5VYuBvRvH3JEo5inqY2VqdEnJKB41Z82+ulWvLs3n+3UaLjJlUK3MQOCl4YgbXLik5jw+UXUJZMd6SItlXUs2SnaLX2fBJzV1wRB2w6II5x/OI9EcASBU+upxWD1fPR6OJAfB49KyvDYVN9uDuy2ZbKo6kbcXXIJvThdWfKuFJ3Y5MAV6fX/fpcCZ+ltYhMd2m8fEh4SbjUk6GFHOQJOoygUyUsJlgVD3xopbQAFMlNdjDmRCv4i7h1W1vRnoFyEtc2QMTfyXzimx3rAkqTc+vApYyKOgZNOCVLqGGcJmFczFX36/2QcusxUyma/BMJlMG3QTuUTkt+CyZtUeFlktc3+8XszMUOtNZfFtKAjLBD01nkHd7S85Yi4zkTiOmI1n0vywbU4ApwBRgCjAFmAJMAaYAU4ApwBRgCjAFmAJMAaYAU4ApwBRgCjAFmAJMAaYAU4ApwBTg/xbwrIIcznZKjm2zaNSF9143VxKsunMqh5FpcuaBtxE/bTu1zv+14eXPu2DoMjkXa3IgOpcOPB3bcbp+UUjwhgnrHutW/m9dybiR+wEBEwdleie2Jnvc+S7of+SK2xVue958DmR7MiNAHDr68H4SOQxT1SJZyLMq9OUEkNREOaNtTe/S1Vt5s9SpZGc24IUS8uvEvoXn63NMiuzIcpdzxz9gp/NGztNLCVCp6fZcyRntIVMGTOBsHsXpAVk32lGcdxECEI1F1sID3N3OFlj1fOLnJxQjtlFxpUobHR/A0aUDnBCN87AxDNF1cgvH/C4tc06RlTeI/tC9V/Drlo8ulBMsA8cBt3V1+uzlnEe3TjsrY14cbJhJxqgsXcwOyNAyQf+98LXu0aUD6J8/NP6Y9COeD5OmF2+z8R/x9CLW85Tsj+ghxeKzeJT7AJJsBcEUxzi5kDSEVT5AZe5I7GTfVKGze9vB1u9pm4y33Z6iqnIGnt6y+3G4Q1Z3ozR1cp3URNgds6qn7DGTb9eNWfpfmRuMdc45VTPZrtBN4DWVc3O8LGWtz9DGl9YqJHBsoAJavNPIRScz10dDHQZyp/BJEy25wdrrRfwZrl9cJ57l3vYoa3I6rGtH0O8t/H7IqnJZrFY7c218sV/+KOtC+/CwghPg3qvSqS2PeWm7xOyLlBozCuv0RBc9QSU2Ame5r06Zoymyou0EVkn1PWm/+xwaa6c6uySZI8wVnLtcjjdK90jbRhrpeN3dPqvoQtaLaLkkD0u0Z1ENKnty2VBQ9wNUZxz5ruMfiVpsLKLfiO0pEDHQ6BoyGiTkDnzUCbZadbS0Bhi/Gezg5Om5JnCYPJm6wB00hlkqJlxA+QEMbSF6OSLO8XXo4SMJfvzLaYihINndwOWt11nwBtBVwsg5ainBVqKy/YEMJ/hJNbXnFdfq8Z4MVQzOq92yOl1rx2dI8y5Ljar9sQuiQ2cjFWsKxHxUZpwBuQgbuswVDJ2z/YyZ6ituKGnascYqd+cKUxBlS72VWmtRmnjZG3Ypbmf2j9kbBdXt4IgbOdgE6ClmFqgKeO1Czk9RcuTYYBU9nIXChRbsROKHFtcJDyzn7ESG9KTz6asbdFs4q38NzIjDIVKrCpgS6+60GIOD7ZgfrDGcMVWKG2a+diNZveAX3J6XPAfWcTWXu/Y3tlau7qi5dMRJCA0B94SHpDUqEV1fADY9sXTnGaWYe5zTQxluks/ol55qWF1XI1zsWODqUWfiNfKYwHWSYH1XOtNIfhF134/8oLEIc5HUNG/DyyFuZmTH/074Yl/SntCZK5SIigT3Nl+lqhhVxaInJzDg73PWlGQ5JeMP7g+tKRsHViOnt34LAEFTG0gZaDzVashQxDQMI9EJ/Zd8dGpiXmiK1TmAtC96lUaGp+cir5UIN6dtuZaeehDmr2AAK9iqw0wwTBwO89+ftlaGVCbsNa5LS2YOVAs/VsIhCUV0a3U7CibHYBGpZlKXqSnbtyLBFnfP5XtRIUY2Iz1ELiBq7PbxVwlGioHnLlWEghNnbQ2KFsgMV67roB/ciuCw0sJSUXYeJ7nR3l0HX7yAiYDUcIe2J216011x4GcFYYfxXGs7mMbn2usIZEU0Lo3IHX9BO9ZAgs6UanbfvoXsqelbUzBjqZLsjJCO109mV4lL64IHhjPgim8b3GeUPL82rLjdDatD9qSjmY2tvHFVPXxurp80aWIm+uo2Fha0W8y5WzhZnJxTirxWhRHEiKXluTqZJk1qv93u4sR3mJEsefSSuJHefNA18R8b6KRCjIEw7rW7RXhBt5KJ+qhsHKtsW471ZNTJjncl1SoR4p9hrmCz0qxcFERGIGqvMqyU+zRx9lxXLGsMyI+xKzas3dBzcjz/MAzDHcqc5j5IuQZqlYo7dJpQ9juHoa53hbdXRyTr9Oii/Uh7OXP0Ac9ZMxHuNCgDn9hNaJABKDXfoUKiUYgjHPwhdVQxZlJ3ekNRxxtIM5I4P9DqtIcmc3aN5a4X4cdhkPATq5JZJ1tYhcZrYQNJR+Fr1/SUre7e/JpCWJh9rHNg+rEddXqsW28KiIHGOggpAWXru9V//pUk2k0qkJ3AkX1s5bmtuQ9IrLU7IOpfKxQ7bb0Fb0mx8C0pTnMfOBzD8q+7xN2QJx+ayf5np8TmPlS68GZJd3Q4RGrinFf88XN837Ws3vZhNvWBj8mX6j+ZFMInF5Hl27LPumySYUYuSpBVJ/M7YSb+ghdTXK3BLdpjdI1XjLw/qukPgHvIP/pq9MwQcf3D4vG4UxLDkobtRe6dXh4PWz6iFCezQvQpWYVJyTio69XnExu17/Q/ZcMf5ZwDWx7cTzKXU7S4x9cnlg8eswv/k+tDf/6LR+iOmR6vT76ahhXbIe+571HwoSyybTib//Z9qc0ZKpvAhhNvdW6urEgYcx9tHZg7cXZWC7DKB++mAOxGJj/sxVhnZOcC93OPGIj7qK7jt/v3ndOWHWnr4OT/lOd+vm3zrq9oG/d//x9QSwECAAAUAAIACAB8c39IqQHEdvsCAACwCAAAFAAAAAAAAAABAAAAAAAAAAAAdW5pdmVyc2FsL3BsYXllci54bWxQSwECAAAUAAIACACvY5NIFQ6tKGQEAAAHEQAAHQAAAAAAAAABAAAAAAAtAwAAdW5pdmVyc2FsL2NvbW1vbl9tZXNzYWdlcy5sbmdQSwECAAAUAAIACACvY5NIo/9by60DAACAEAAAJwAAAAAAAAABAAAAAADMBwAAdW5pdmVyc2FsL2ZsYXNoX3B1Ymxpc2hpbmdfc2V0dGluZ3MueG1sUEsBAgAAFAACAAgAr2OTSDLjqjPcAgAAhQoAACEAAAAAAAAAAQAAAAAAvgsAAHVuaXZlcnNhbC9mbGFzaF9za2luX3NldHRpbmdzLnhtbFBLAQIAABQAAgAIAK9jk0g54CX/lgMAABEQAAAmAAAAAAAAAAEAAAAAANkOAAB1bml2ZXJzYWwvaHRtbF9wdWJsaXNoaW5nX3NldHRpbmdzLnhtbFBLAQIAABQAAgAIAK9jk0iV91U8jwEAABIGAAAfAAAAAAAAAAEAAAAAALMSAAB1bml2ZXJzYWwvaHRtbF9za2luX3NldHRpbmdzLmpzUEsBAgAAFAACAAgAsGOTSFTW7KHiGgAAoTwAABcAAAAAAAAAAAAAAAAAfxQAAHVuaXZlcnNhbC91bml2ZXJzYWwucG5nUEsFBgAAAAAHAAcAFwIAAJYvAAAAAA=="/>
  <p:tag name="ISPRING_RESOURCE_PATHS_HASH_PRESENTER" val="68faa5322ded7fc266a62955db236707ea534ce"/>
  <p:tag name="ISPRING_RESOURCE_FOLDER" val="H:\NetLearning\Annual Review CBLs\Quarter 3 Apr-Jun\Service Recovery-Helen\2017\Service Recovery 2017\"/>
  <p:tag name="ISPRING_PRESENTATION_PATH" val="H:\NetLearning\Annual Review CBLs\Quarter 3 Apr-Jun\Service Recovery-Helen\2017\Service Recovery 2017.pptx"/>
  <p:tag name="ISPRING_SCREEN_RECS_UPDATED" val="H:\NetLearning\Annual Review CBLs\Quarter 3 Apr-Jun\Service Recovery-Helen\2017\Service Recovery 2017\"/>
  <p:tag name="ISPRING_ULTRA_SCORM_COURCE_TITLE" val="Service Recovery 2017"/>
  <p:tag name="ISPRING_ULTRA_SCORM_LESSON_TITLE" val="Service Recovery 2017"/>
  <p:tag name="ISPRING_OUTPUT_FOLDER" val="H:\NetLearning\Annual Review CBLs\Quarter 3 Apr-Jun\Service Recovery-Helen\2017"/>
  <p:tag name="ISPRING_PRESENTATION_TITLE" val="Service Recovery 201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CBL Template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BL Template 2015" id="{64851128-5705-4FD4-B660-9F2AC09F94A8}" vid="{11D2DD5E-644B-4031-B010-950AD3FBB8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2497</TotalTime>
  <Words>1446</Words>
  <Application>Microsoft Office PowerPoint</Application>
  <PresentationFormat>On-screen Show (4:3)</PresentationFormat>
  <Paragraphs>204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CBL Template 2015</vt:lpstr>
      <vt:lpstr>Service Recovery – How to Handle Complaints and Grievances</vt:lpstr>
      <vt:lpstr>Introduction</vt:lpstr>
      <vt:lpstr>Introduction</vt:lpstr>
      <vt:lpstr>Customer Focus</vt:lpstr>
      <vt:lpstr>Customer Focus</vt:lpstr>
      <vt:lpstr>Customer Focus</vt:lpstr>
      <vt:lpstr>Patient Expectations</vt:lpstr>
      <vt:lpstr>Patient Expectations</vt:lpstr>
      <vt:lpstr>Handling Dissatisfaction</vt:lpstr>
      <vt:lpstr>Handling Dissatisfaction</vt:lpstr>
      <vt:lpstr>Service Recovery</vt:lpstr>
      <vt:lpstr>Service Recovery</vt:lpstr>
      <vt:lpstr>Service Recovery</vt:lpstr>
      <vt:lpstr>Service Recovery</vt:lpstr>
      <vt:lpstr>Service Recovery</vt:lpstr>
      <vt:lpstr>Service Recovery</vt:lpstr>
      <vt:lpstr>Service Recovery</vt:lpstr>
      <vt:lpstr>Service Recovery</vt:lpstr>
      <vt:lpstr>Service Recovery</vt:lpstr>
      <vt:lpstr>High Severity Situations</vt:lpstr>
      <vt:lpstr>Service Recovery Using Key Words</vt:lpstr>
      <vt:lpstr>Service Recovery Using Key Words</vt:lpstr>
      <vt:lpstr>Service Recovery Using Key Words</vt:lpstr>
      <vt:lpstr>Service Recovery Using Key Words</vt:lpstr>
      <vt:lpstr>Summary</vt:lpstr>
    </vt:vector>
  </TitlesOfParts>
  <Company>Blessing Corporate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Recovery 2017</dc:title>
  <dc:creator>Ginny.Skeffington@blessinghealthsystem.org</dc:creator>
  <cp:lastModifiedBy>conboyj</cp:lastModifiedBy>
  <cp:revision>202</cp:revision>
  <cp:lastPrinted>2017-04-11T12:16:25Z</cp:lastPrinted>
  <dcterms:created xsi:type="dcterms:W3CDTF">2005-02-18T15:49:28Z</dcterms:created>
  <dcterms:modified xsi:type="dcterms:W3CDTF">2017-11-02T21:23:39Z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80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C:\Renni</vt:lpwstr>
  </property>
</Properties>
</file>