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3"/>
  </p:notesMasterIdLst>
  <p:sldIdLst>
    <p:sldId id="256" r:id="rId2"/>
    <p:sldId id="258" r:id="rId3"/>
    <p:sldId id="257" r:id="rId4"/>
    <p:sldId id="259" r:id="rId5"/>
    <p:sldId id="260" r:id="rId6"/>
    <p:sldId id="261" r:id="rId7"/>
    <p:sldId id="262" r:id="rId8"/>
    <p:sldId id="263" r:id="rId9"/>
    <p:sldId id="264" r:id="rId10"/>
    <p:sldId id="266"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94660"/>
  </p:normalViewPr>
  <p:slideViewPr>
    <p:cSldViewPr snapToGrid="0">
      <p:cViewPr varScale="1">
        <p:scale>
          <a:sx n="54" d="100"/>
          <a:sy n="54" d="100"/>
        </p:scale>
        <p:origin x="114" y="2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DFD19C-E484-49F9-973D-55EF9A5E9F1A}" type="datetimeFigureOut">
              <a:rPr lang="en-US" smtClean="0"/>
              <a:t>4/6/2018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F09E64-3538-438E-96CF-BC209FAA1334}" type="slidenum">
              <a:rPr lang="en-US" smtClean="0"/>
              <a:t>‹#›</a:t>
            </a:fld>
            <a:endParaRPr lang="en-US"/>
          </a:p>
        </p:txBody>
      </p:sp>
    </p:spTree>
    <p:extLst>
      <p:ext uri="{BB962C8B-B14F-4D97-AF65-F5344CB8AC3E}">
        <p14:creationId xmlns:p14="http://schemas.microsoft.com/office/powerpoint/2010/main" val="3337814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can be similar to tug of war when two sides are pulling in opposite</a:t>
            </a:r>
            <a:r>
              <a:rPr lang="en-US" baseline="0" dirty="0" smtClean="0"/>
              <a:t> directions.  Not always what is right or wrong but which values are stronger</a:t>
            </a:r>
            <a:endParaRPr lang="en-US" dirty="0"/>
          </a:p>
        </p:txBody>
      </p:sp>
      <p:sp>
        <p:nvSpPr>
          <p:cNvPr id="4" name="Slide Number Placeholder 3"/>
          <p:cNvSpPr>
            <a:spLocks noGrp="1"/>
          </p:cNvSpPr>
          <p:nvPr>
            <p:ph type="sldNum" sz="quarter" idx="10"/>
          </p:nvPr>
        </p:nvSpPr>
        <p:spPr/>
        <p:txBody>
          <a:bodyPr/>
          <a:lstStyle/>
          <a:p>
            <a:fld id="{AFF09E64-3538-438E-96CF-BC209FAA1334}" type="slidenum">
              <a:rPr lang="en-US" smtClean="0"/>
              <a:t>3</a:t>
            </a:fld>
            <a:endParaRPr lang="en-US"/>
          </a:p>
        </p:txBody>
      </p:sp>
    </p:spTree>
    <p:extLst>
      <p:ext uri="{BB962C8B-B14F-4D97-AF65-F5344CB8AC3E}">
        <p14:creationId xmlns:p14="http://schemas.microsoft.com/office/powerpoint/2010/main" val="26864658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 aware</a:t>
            </a:r>
            <a:r>
              <a:rPr lang="en-US" baseline="0" dirty="0" smtClean="0"/>
              <a:t> of your own biases</a:t>
            </a:r>
            <a:endParaRPr lang="en-US" dirty="0"/>
          </a:p>
        </p:txBody>
      </p:sp>
      <p:sp>
        <p:nvSpPr>
          <p:cNvPr id="4" name="Slide Number Placeholder 3"/>
          <p:cNvSpPr>
            <a:spLocks noGrp="1"/>
          </p:cNvSpPr>
          <p:nvPr>
            <p:ph type="sldNum" sz="quarter" idx="10"/>
          </p:nvPr>
        </p:nvSpPr>
        <p:spPr/>
        <p:txBody>
          <a:bodyPr/>
          <a:lstStyle/>
          <a:p>
            <a:fld id="{AFF09E64-3538-438E-96CF-BC209FAA1334}" type="slidenum">
              <a:rPr lang="en-US" smtClean="0"/>
              <a:t>4</a:t>
            </a:fld>
            <a:endParaRPr lang="en-US"/>
          </a:p>
        </p:txBody>
      </p:sp>
    </p:spTree>
    <p:extLst>
      <p:ext uri="{BB962C8B-B14F-4D97-AF65-F5344CB8AC3E}">
        <p14:creationId xmlns:p14="http://schemas.microsoft.com/office/powerpoint/2010/main" val="27897701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 over the ICARE</a:t>
            </a:r>
            <a:r>
              <a:rPr lang="en-US" baseline="0" dirty="0" smtClean="0"/>
              <a:t> Stands, Confidentiality and Assignment Agreement and get them signed</a:t>
            </a:r>
            <a:endParaRPr lang="en-US" dirty="0"/>
          </a:p>
        </p:txBody>
      </p:sp>
      <p:sp>
        <p:nvSpPr>
          <p:cNvPr id="4" name="Slide Number Placeholder 3"/>
          <p:cNvSpPr>
            <a:spLocks noGrp="1"/>
          </p:cNvSpPr>
          <p:nvPr>
            <p:ph type="sldNum" sz="quarter" idx="10"/>
          </p:nvPr>
        </p:nvSpPr>
        <p:spPr/>
        <p:txBody>
          <a:bodyPr/>
          <a:lstStyle/>
          <a:p>
            <a:fld id="{AFF09E64-3538-438E-96CF-BC209FAA1334}" type="slidenum">
              <a:rPr lang="en-US" smtClean="0"/>
              <a:t>5</a:t>
            </a:fld>
            <a:endParaRPr lang="en-US"/>
          </a:p>
        </p:txBody>
      </p:sp>
    </p:spTree>
    <p:extLst>
      <p:ext uri="{BB962C8B-B14F-4D97-AF65-F5344CB8AC3E}">
        <p14:creationId xmlns:p14="http://schemas.microsoft.com/office/powerpoint/2010/main" val="16743737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Does</a:t>
            </a:r>
            <a:r>
              <a:rPr lang="en-US" baseline="0" dirty="0" smtClean="0"/>
              <a:t> it impact the patients care?  If unsure discuss with Volunteer Coordinator.  Blessing Heath System has an ethic committee to help discuss ethic situations.  Be aware of your own biases,  brainstorm with others, get the facts</a:t>
            </a:r>
            <a:endParaRPr lang="en-US" dirty="0"/>
          </a:p>
        </p:txBody>
      </p:sp>
      <p:sp>
        <p:nvSpPr>
          <p:cNvPr id="4" name="Slide Number Placeholder 3"/>
          <p:cNvSpPr>
            <a:spLocks noGrp="1"/>
          </p:cNvSpPr>
          <p:nvPr>
            <p:ph type="sldNum" sz="quarter" idx="10"/>
          </p:nvPr>
        </p:nvSpPr>
        <p:spPr/>
        <p:txBody>
          <a:bodyPr/>
          <a:lstStyle/>
          <a:p>
            <a:fld id="{AFF09E64-3538-438E-96CF-BC209FAA1334}" type="slidenum">
              <a:rPr lang="en-US" smtClean="0"/>
              <a:t>6</a:t>
            </a:fld>
            <a:endParaRPr lang="en-US"/>
          </a:p>
        </p:txBody>
      </p:sp>
    </p:spTree>
    <p:extLst>
      <p:ext uri="{BB962C8B-B14F-4D97-AF65-F5344CB8AC3E}">
        <p14:creationId xmlns:p14="http://schemas.microsoft.com/office/powerpoint/2010/main" val="8446994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4/6/2018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Ethics and HIPAA</a:t>
            </a:r>
            <a:endParaRPr lang="en-US" dirty="0"/>
          </a:p>
        </p:txBody>
      </p:sp>
      <p:sp>
        <p:nvSpPr>
          <p:cNvPr id="3" name="Subtitle 2"/>
          <p:cNvSpPr>
            <a:spLocks noGrp="1"/>
          </p:cNvSpPr>
          <p:nvPr>
            <p:ph type="subTitle" idx="1"/>
          </p:nvPr>
        </p:nvSpPr>
        <p:spPr/>
        <p:txBody>
          <a:bodyPr/>
          <a:lstStyle/>
          <a:p>
            <a:r>
              <a:rPr lang="en-US" dirty="0" smtClean="0"/>
              <a:t>Volunteer Training</a:t>
            </a:r>
            <a:endParaRPr lang="en-US" dirty="0"/>
          </a:p>
        </p:txBody>
      </p:sp>
    </p:spTree>
    <p:extLst>
      <p:ext uri="{BB962C8B-B14F-4D97-AF65-F5344CB8AC3E}">
        <p14:creationId xmlns:p14="http://schemas.microsoft.com/office/powerpoint/2010/main" val="11356965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Key Points</a:t>
            </a:r>
            <a:endParaRPr lang="en-US" dirty="0"/>
          </a:p>
        </p:txBody>
      </p:sp>
      <p:sp>
        <p:nvSpPr>
          <p:cNvPr id="3" name="Content Placeholder 2"/>
          <p:cNvSpPr>
            <a:spLocks noGrp="1"/>
          </p:cNvSpPr>
          <p:nvPr>
            <p:ph idx="1"/>
          </p:nvPr>
        </p:nvSpPr>
        <p:spPr>
          <a:xfrm>
            <a:off x="2589212" y="2185116"/>
            <a:ext cx="8915400" cy="3777622"/>
          </a:xfrm>
        </p:spPr>
        <p:txBody>
          <a:bodyPr/>
          <a:lstStyle/>
          <a:p>
            <a:r>
              <a:rPr lang="en-US" dirty="0" smtClean="0"/>
              <a:t>Ethical problems occur then two or more values collide</a:t>
            </a:r>
          </a:p>
          <a:p>
            <a:r>
              <a:rPr lang="en-US" dirty="0" smtClean="0"/>
              <a:t>Awareness of your own biases and be non judgmental</a:t>
            </a:r>
          </a:p>
          <a:p>
            <a:r>
              <a:rPr lang="en-US" dirty="0" smtClean="0"/>
              <a:t>Knowing when to brainstorm and seek guidance from others</a:t>
            </a:r>
          </a:p>
          <a:p>
            <a:r>
              <a:rPr lang="en-US" dirty="0" smtClean="0"/>
              <a:t>Know what your terms of service include</a:t>
            </a:r>
          </a:p>
          <a:p>
            <a:r>
              <a:rPr lang="en-US" dirty="0" smtClean="0"/>
              <a:t>Follow HIPAA and Confidentiality guidelines</a:t>
            </a:r>
          </a:p>
        </p:txBody>
      </p:sp>
    </p:spTree>
    <p:extLst>
      <p:ext uri="{BB962C8B-B14F-4D97-AF65-F5344CB8AC3E}">
        <p14:creationId xmlns:p14="http://schemas.microsoft.com/office/powerpoint/2010/main" val="3069758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type="body" idx="1"/>
          </p:nvPr>
        </p:nvSpPr>
        <p:spPr>
          <a:xfrm>
            <a:off x="2589212" y="3530128"/>
            <a:ext cx="8915399" cy="2020665"/>
          </a:xfrm>
        </p:spPr>
        <p:txBody>
          <a:bodyPr/>
          <a:lstStyle/>
          <a:p>
            <a:endParaRPr lang="en-US" b="1" dirty="0" smtClean="0"/>
          </a:p>
          <a:p>
            <a:r>
              <a:rPr lang="en-US" b="1" dirty="0" smtClean="0"/>
              <a:t>Thank you </a:t>
            </a:r>
          </a:p>
          <a:p>
            <a:r>
              <a:rPr lang="en-US" dirty="0" smtClean="0"/>
              <a:t>Please remember to complete your evaluations</a:t>
            </a:r>
            <a:endParaRPr lang="en-US" dirty="0"/>
          </a:p>
        </p:txBody>
      </p:sp>
    </p:spTree>
    <p:extLst>
      <p:ext uri="{BB962C8B-B14F-4D97-AF65-F5344CB8AC3E}">
        <p14:creationId xmlns:p14="http://schemas.microsoft.com/office/powerpoint/2010/main" val="2367162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Ethics and HIPAA</a:t>
            </a:r>
            <a:endParaRPr lang="en-US" dirty="0"/>
          </a:p>
        </p:txBody>
      </p:sp>
      <p:sp>
        <p:nvSpPr>
          <p:cNvPr id="3" name="Content Placeholder 2"/>
          <p:cNvSpPr>
            <a:spLocks noGrp="1"/>
          </p:cNvSpPr>
          <p:nvPr>
            <p:ph idx="1"/>
          </p:nvPr>
        </p:nvSpPr>
        <p:spPr/>
        <p:txBody>
          <a:bodyPr/>
          <a:lstStyle/>
          <a:p>
            <a:pPr marL="0" indent="0">
              <a:buNone/>
            </a:pPr>
            <a:r>
              <a:rPr lang="en-US" dirty="0" smtClean="0"/>
              <a:t>LEARNING OBJECTIVES</a:t>
            </a:r>
          </a:p>
          <a:p>
            <a:r>
              <a:rPr lang="en-US" dirty="0" smtClean="0"/>
              <a:t>Describe Ethical Considerations.</a:t>
            </a:r>
          </a:p>
          <a:p>
            <a:r>
              <a:rPr lang="en-US" dirty="0" smtClean="0"/>
              <a:t>Respond To Patient Concerns In An Ethical Manner.</a:t>
            </a:r>
          </a:p>
          <a:p>
            <a:r>
              <a:rPr lang="en-US" dirty="0" smtClean="0"/>
              <a:t>Describe HIPAA</a:t>
            </a:r>
          </a:p>
          <a:p>
            <a:r>
              <a:rPr lang="en-US" dirty="0" smtClean="0"/>
              <a:t>Understand And Sign Confidentially Agreement</a:t>
            </a:r>
          </a:p>
          <a:p>
            <a:r>
              <a:rPr lang="en-US" dirty="0" smtClean="0"/>
              <a:t>Understand And Sign Service Agreement</a:t>
            </a:r>
            <a:endParaRPr lang="en-US" dirty="0"/>
          </a:p>
        </p:txBody>
      </p:sp>
    </p:spTree>
    <p:extLst>
      <p:ext uri="{BB962C8B-B14F-4D97-AF65-F5344CB8AC3E}">
        <p14:creationId xmlns:p14="http://schemas.microsoft.com/office/powerpoint/2010/main" val="29511161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Ethics Overview</a:t>
            </a:r>
            <a:endParaRPr lang="en-US" dirty="0"/>
          </a:p>
        </p:txBody>
      </p:sp>
      <p:sp>
        <p:nvSpPr>
          <p:cNvPr id="3" name="Content Placeholder 2"/>
          <p:cNvSpPr>
            <a:spLocks noGrp="1"/>
          </p:cNvSpPr>
          <p:nvPr>
            <p:ph idx="1"/>
          </p:nvPr>
        </p:nvSpPr>
        <p:spPr/>
        <p:txBody>
          <a:bodyPr>
            <a:normAutofit/>
          </a:bodyPr>
          <a:lstStyle/>
          <a:p>
            <a:pPr marL="0" indent="0">
              <a:buNone/>
            </a:pPr>
            <a:r>
              <a:rPr lang="en-US" sz="3200" dirty="0" smtClean="0"/>
              <a:t>An ethical issues occurs when two values collide.</a:t>
            </a:r>
            <a:endParaRPr lang="en-US" sz="3200" dirty="0"/>
          </a:p>
        </p:txBody>
      </p:sp>
      <p:pic>
        <p:nvPicPr>
          <p:cNvPr id="5" name="Picture 4" descr="Riversidecommunity - &lt;strong&gt;Ethics&lt;/strong&gt; and Religious Cultur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66123" y="3072772"/>
            <a:ext cx="2924175" cy="2838450"/>
          </a:xfrm>
          <a:prstGeom prst="rect">
            <a:avLst/>
          </a:prstGeom>
        </p:spPr>
      </p:pic>
    </p:spTree>
    <p:extLst>
      <p:ext uri="{BB962C8B-B14F-4D97-AF65-F5344CB8AC3E}">
        <p14:creationId xmlns:p14="http://schemas.microsoft.com/office/powerpoint/2010/main" val="30700359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Values??</a:t>
            </a:r>
            <a:endParaRPr lang="en-US" dirty="0"/>
          </a:p>
        </p:txBody>
      </p:sp>
      <p:sp>
        <p:nvSpPr>
          <p:cNvPr id="3" name="Content Placeholder 2"/>
          <p:cNvSpPr>
            <a:spLocks noGrp="1"/>
          </p:cNvSpPr>
          <p:nvPr>
            <p:ph sz="half" idx="1"/>
          </p:nvPr>
        </p:nvSpPr>
        <p:spPr/>
        <p:txBody>
          <a:bodyPr>
            <a:normAutofit/>
          </a:bodyPr>
          <a:lstStyle/>
          <a:p>
            <a:r>
              <a:rPr lang="en-US" sz="2400" dirty="0" smtClean="0"/>
              <a:t>Family</a:t>
            </a:r>
          </a:p>
          <a:p>
            <a:r>
              <a:rPr lang="en-US" sz="2400" dirty="0" smtClean="0"/>
              <a:t>Money</a:t>
            </a:r>
          </a:p>
          <a:p>
            <a:r>
              <a:rPr lang="en-US" sz="2400" dirty="0" smtClean="0"/>
              <a:t>House</a:t>
            </a:r>
          </a:p>
          <a:p>
            <a:r>
              <a:rPr lang="en-US" sz="2400" dirty="0" smtClean="0"/>
              <a:t>Job</a:t>
            </a:r>
          </a:p>
          <a:p>
            <a:r>
              <a:rPr lang="en-US" sz="2400" dirty="0" smtClean="0"/>
              <a:t>Joy</a:t>
            </a:r>
          </a:p>
        </p:txBody>
      </p:sp>
      <p:sp>
        <p:nvSpPr>
          <p:cNvPr id="5" name="Content Placeholder 4"/>
          <p:cNvSpPr>
            <a:spLocks noGrp="1"/>
          </p:cNvSpPr>
          <p:nvPr>
            <p:ph sz="half" idx="2"/>
          </p:nvPr>
        </p:nvSpPr>
        <p:spPr/>
        <p:txBody>
          <a:bodyPr/>
          <a:lstStyle/>
          <a:p>
            <a:r>
              <a:rPr lang="en-US" sz="2400" dirty="0"/>
              <a:t>Peace</a:t>
            </a:r>
          </a:p>
          <a:p>
            <a:r>
              <a:rPr lang="en-US" sz="2400" dirty="0"/>
              <a:t> Hope </a:t>
            </a:r>
          </a:p>
          <a:p>
            <a:r>
              <a:rPr lang="en-US" sz="2400" dirty="0"/>
              <a:t>Integrity </a:t>
            </a:r>
          </a:p>
          <a:p>
            <a:r>
              <a:rPr lang="en-US" sz="2400" dirty="0" smtClean="0"/>
              <a:t>Faith</a:t>
            </a:r>
          </a:p>
          <a:p>
            <a:pPr marL="0" indent="0">
              <a:buNone/>
            </a:pPr>
            <a:endParaRPr lang="en-US" dirty="0"/>
          </a:p>
        </p:txBody>
      </p:sp>
    </p:spTree>
    <p:extLst>
      <p:ext uri="{BB962C8B-B14F-4D97-AF65-F5344CB8AC3E}">
        <p14:creationId xmlns:p14="http://schemas.microsoft.com/office/powerpoint/2010/main" val="2400520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are Ethical Concerns Addressed?</a:t>
            </a:r>
            <a:endParaRPr lang="en-US" dirty="0"/>
          </a:p>
        </p:txBody>
      </p:sp>
      <p:sp>
        <p:nvSpPr>
          <p:cNvPr id="3" name="Content Placeholder 2"/>
          <p:cNvSpPr>
            <a:spLocks noGrp="1"/>
          </p:cNvSpPr>
          <p:nvPr>
            <p:ph sz="half" idx="1"/>
          </p:nvPr>
        </p:nvSpPr>
        <p:spPr/>
        <p:txBody>
          <a:bodyPr>
            <a:noAutofit/>
          </a:bodyPr>
          <a:lstStyle/>
          <a:p>
            <a:pPr marL="0" indent="0">
              <a:buNone/>
            </a:pPr>
            <a:r>
              <a:rPr lang="en-US" sz="2400" b="1" dirty="0" smtClean="0"/>
              <a:t>At Hospice we…</a:t>
            </a:r>
          </a:p>
          <a:p>
            <a:r>
              <a:rPr lang="en-US" sz="2400" dirty="0" smtClean="0"/>
              <a:t>Value The Dignity Of Everyone</a:t>
            </a:r>
          </a:p>
          <a:p>
            <a:r>
              <a:rPr lang="en-US" sz="2400" dirty="0" smtClean="0"/>
              <a:t>Promote Self-determination</a:t>
            </a:r>
          </a:p>
          <a:p>
            <a:r>
              <a:rPr lang="en-US" sz="2400" dirty="0" smtClean="0"/>
              <a:t>Are Non-judgmental </a:t>
            </a:r>
          </a:p>
          <a:p>
            <a:r>
              <a:rPr lang="en-US" sz="2400" dirty="0" smtClean="0"/>
              <a:t>Follow all Policy and Procedures of Blessing Health System</a:t>
            </a:r>
            <a:endParaRPr lang="en-US" sz="2400" dirty="0"/>
          </a:p>
        </p:txBody>
      </p:sp>
      <p:sp>
        <p:nvSpPr>
          <p:cNvPr id="4" name="Content Placeholder 3"/>
          <p:cNvSpPr>
            <a:spLocks noGrp="1"/>
          </p:cNvSpPr>
          <p:nvPr>
            <p:ph sz="half" idx="2"/>
          </p:nvPr>
        </p:nvSpPr>
        <p:spPr/>
        <p:txBody>
          <a:bodyPr>
            <a:normAutofit/>
          </a:bodyPr>
          <a:lstStyle/>
          <a:p>
            <a:pPr marL="0" indent="0">
              <a:buNone/>
            </a:pPr>
            <a:r>
              <a:rPr lang="en-US" sz="2400" b="1" dirty="0" smtClean="0"/>
              <a:t>Volunteers…</a:t>
            </a:r>
          </a:p>
          <a:p>
            <a:r>
              <a:rPr lang="en-US" sz="2400" dirty="0" smtClean="0"/>
              <a:t>Respect Confidentiality</a:t>
            </a:r>
          </a:p>
          <a:p>
            <a:r>
              <a:rPr lang="en-US" sz="2400" dirty="0" smtClean="0"/>
              <a:t>Ensure Blessing Health System I CARE Standards</a:t>
            </a:r>
          </a:p>
          <a:p>
            <a:r>
              <a:rPr lang="en-US" sz="2400" dirty="0" smtClean="0"/>
              <a:t>Follow Assigned Service Agreement</a:t>
            </a:r>
            <a:endParaRPr lang="en-US" sz="2400" dirty="0"/>
          </a:p>
        </p:txBody>
      </p:sp>
    </p:spTree>
    <p:extLst>
      <p:ext uri="{BB962C8B-B14F-4D97-AF65-F5344CB8AC3E}">
        <p14:creationId xmlns:p14="http://schemas.microsoft.com/office/powerpoint/2010/main" val="40150151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Relations and Confidentiality</a:t>
            </a:r>
            <a:endParaRPr lang="en-US" dirty="0"/>
          </a:p>
        </p:txBody>
      </p:sp>
      <p:sp>
        <p:nvSpPr>
          <p:cNvPr id="3" name="Content Placeholder 2"/>
          <p:cNvSpPr>
            <a:spLocks noGrp="1"/>
          </p:cNvSpPr>
          <p:nvPr>
            <p:ph type="body" idx="1"/>
          </p:nvPr>
        </p:nvSpPr>
        <p:spPr>
          <a:xfrm>
            <a:off x="2589212" y="3527550"/>
            <a:ext cx="8915399" cy="860400"/>
          </a:xfrm>
        </p:spPr>
        <p:txBody>
          <a:bodyPr>
            <a:normAutofit/>
          </a:bodyPr>
          <a:lstStyle/>
          <a:p>
            <a:pPr marL="0" indent="0">
              <a:buNone/>
            </a:pPr>
            <a:r>
              <a:rPr lang="en-US" sz="3200" b="1" dirty="0" smtClean="0"/>
              <a:t>When To Share And When Not To Share</a:t>
            </a:r>
            <a:endParaRPr lang="en-US" sz="3200" b="1" dirty="0"/>
          </a:p>
        </p:txBody>
      </p:sp>
    </p:spTree>
    <p:extLst>
      <p:ext uri="{BB962C8B-B14F-4D97-AF65-F5344CB8AC3E}">
        <p14:creationId xmlns:p14="http://schemas.microsoft.com/office/powerpoint/2010/main" val="208842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Case Study 1</a:t>
            </a:r>
            <a:endParaRPr lang="en-US" dirty="0"/>
          </a:p>
        </p:txBody>
      </p:sp>
      <p:sp>
        <p:nvSpPr>
          <p:cNvPr id="5" name="Content Placeholder 4"/>
          <p:cNvSpPr>
            <a:spLocks noGrp="1"/>
          </p:cNvSpPr>
          <p:nvPr>
            <p:ph idx="1"/>
          </p:nvPr>
        </p:nvSpPr>
        <p:spPr>
          <a:xfrm>
            <a:off x="6774286" y="446088"/>
            <a:ext cx="4730325" cy="5414963"/>
          </a:xfrm>
        </p:spPr>
        <p:txBody>
          <a:bodyPr/>
          <a:lstStyle/>
          <a:p>
            <a:r>
              <a:rPr lang="en-US" dirty="0" smtClean="0"/>
              <a:t>Respect the patient’s confidentiality and tell no one </a:t>
            </a:r>
          </a:p>
          <a:p>
            <a:pPr marL="0" indent="0">
              <a:buNone/>
            </a:pPr>
            <a:endParaRPr lang="en-US" dirty="0" smtClean="0"/>
          </a:p>
          <a:p>
            <a:r>
              <a:rPr lang="en-US" dirty="0" smtClean="0"/>
              <a:t>Tell the nurse or social work because it is a required medication</a:t>
            </a:r>
          </a:p>
          <a:p>
            <a:pPr marL="0" indent="0">
              <a:buNone/>
            </a:pPr>
            <a:endParaRPr lang="en-US" dirty="0" smtClean="0"/>
          </a:p>
          <a:p>
            <a:r>
              <a:rPr lang="en-US" dirty="0" smtClean="0"/>
              <a:t>Call the Volunteer Coordinator and discuss the situation</a:t>
            </a:r>
            <a:endParaRPr lang="en-US" dirty="0"/>
          </a:p>
        </p:txBody>
      </p:sp>
      <p:sp>
        <p:nvSpPr>
          <p:cNvPr id="6" name="Text Placeholder 5"/>
          <p:cNvSpPr>
            <a:spLocks noGrp="1"/>
          </p:cNvSpPr>
          <p:nvPr>
            <p:ph type="body" sz="half" idx="2"/>
          </p:nvPr>
        </p:nvSpPr>
        <p:spPr>
          <a:xfrm>
            <a:off x="2589212" y="1598613"/>
            <a:ext cx="4043408" cy="4262436"/>
          </a:xfrm>
        </p:spPr>
        <p:txBody>
          <a:bodyPr>
            <a:normAutofit/>
          </a:bodyPr>
          <a:lstStyle/>
          <a:p>
            <a:endParaRPr lang="en-US" sz="2000" dirty="0" smtClean="0"/>
          </a:p>
          <a:p>
            <a:endParaRPr lang="en-US" sz="2000" dirty="0"/>
          </a:p>
          <a:p>
            <a:r>
              <a:rPr lang="en-US" sz="2000" dirty="0" smtClean="0"/>
              <a:t>A patient tells you that he isn’t taking gone of his medications because it gives him headaches.  He asks you not to tell his son or the nurse that visits.  What should you do?</a:t>
            </a:r>
            <a:endParaRPr lang="en-US" sz="2000" dirty="0"/>
          </a:p>
        </p:txBody>
      </p:sp>
    </p:spTree>
    <p:extLst>
      <p:ext uri="{BB962C8B-B14F-4D97-AF65-F5344CB8AC3E}">
        <p14:creationId xmlns:p14="http://schemas.microsoft.com/office/powerpoint/2010/main" val="1344524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 2</a:t>
            </a:r>
            <a:endParaRPr lang="en-US" dirty="0"/>
          </a:p>
        </p:txBody>
      </p:sp>
      <p:sp>
        <p:nvSpPr>
          <p:cNvPr id="3" name="Content Placeholder 2"/>
          <p:cNvSpPr>
            <a:spLocks noGrp="1"/>
          </p:cNvSpPr>
          <p:nvPr>
            <p:ph idx="1"/>
          </p:nvPr>
        </p:nvSpPr>
        <p:spPr/>
        <p:txBody>
          <a:bodyPr/>
          <a:lstStyle/>
          <a:p>
            <a:r>
              <a:rPr lang="en-US" dirty="0" smtClean="0"/>
              <a:t>Yes, I would go, It’s my own time</a:t>
            </a:r>
          </a:p>
          <a:p>
            <a:pPr marL="0" indent="0">
              <a:buNone/>
            </a:pPr>
            <a:endParaRPr lang="en-US" dirty="0" smtClean="0"/>
          </a:p>
          <a:p>
            <a:r>
              <a:rPr lang="en-US" dirty="0" smtClean="0"/>
              <a:t>No, I would not go, volunteers should not continue the relationship when the patient leaves the program</a:t>
            </a:r>
          </a:p>
          <a:p>
            <a:pPr marL="0" indent="0">
              <a:buNone/>
            </a:pPr>
            <a:endParaRPr lang="en-US" dirty="0" smtClean="0"/>
          </a:p>
          <a:p>
            <a:r>
              <a:rPr lang="en-US" dirty="0" smtClean="0"/>
              <a:t>Not sure.  I would need to weigh my options keeping in mind that the volunteer program does not condone continued contact. </a:t>
            </a:r>
            <a:endParaRPr lang="en-US" dirty="0"/>
          </a:p>
        </p:txBody>
      </p:sp>
      <p:sp>
        <p:nvSpPr>
          <p:cNvPr id="4" name="Text Placeholder 3"/>
          <p:cNvSpPr>
            <a:spLocks noGrp="1"/>
          </p:cNvSpPr>
          <p:nvPr>
            <p:ph type="body" sz="half" idx="2"/>
          </p:nvPr>
        </p:nvSpPr>
        <p:spPr/>
        <p:txBody>
          <a:bodyPr>
            <a:normAutofit/>
          </a:bodyPr>
          <a:lstStyle/>
          <a:p>
            <a:endParaRPr lang="en-US" sz="2000" dirty="0" smtClean="0"/>
          </a:p>
          <a:p>
            <a:endParaRPr lang="en-US" sz="2000" dirty="0"/>
          </a:p>
          <a:p>
            <a:r>
              <a:rPr lang="en-US" sz="2000" dirty="0" smtClean="0"/>
              <a:t>A patient you have been visiting for several months is live discharged from the hospice program.  The patient ask you over for dinner.  Should you go?</a:t>
            </a:r>
            <a:endParaRPr lang="en-US" sz="2000" dirty="0"/>
          </a:p>
        </p:txBody>
      </p:sp>
    </p:spTree>
    <p:extLst>
      <p:ext uri="{BB962C8B-B14F-4D97-AF65-F5344CB8AC3E}">
        <p14:creationId xmlns:p14="http://schemas.microsoft.com/office/powerpoint/2010/main" val="43326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 3 </a:t>
            </a:r>
            <a:endParaRPr lang="en-US" dirty="0"/>
          </a:p>
        </p:txBody>
      </p:sp>
      <p:sp>
        <p:nvSpPr>
          <p:cNvPr id="3" name="Content Placeholder 2"/>
          <p:cNvSpPr>
            <a:spLocks noGrp="1"/>
          </p:cNvSpPr>
          <p:nvPr>
            <p:ph idx="1"/>
          </p:nvPr>
        </p:nvSpPr>
        <p:spPr/>
        <p:txBody>
          <a:bodyPr/>
          <a:lstStyle/>
          <a:p>
            <a:r>
              <a:rPr lang="en-US" dirty="0" smtClean="0"/>
              <a:t>Respect the patient’s confidentially and say nothing</a:t>
            </a:r>
          </a:p>
          <a:p>
            <a:pPr marL="0" indent="0">
              <a:buNone/>
            </a:pPr>
            <a:endParaRPr lang="en-US" dirty="0" smtClean="0"/>
          </a:p>
          <a:p>
            <a:r>
              <a:rPr lang="en-US" dirty="0" smtClean="0"/>
              <a:t>Talk to the staff member the next time you see her</a:t>
            </a:r>
          </a:p>
          <a:p>
            <a:pPr marL="0" indent="0">
              <a:buNone/>
            </a:pPr>
            <a:endParaRPr lang="en-US" dirty="0" smtClean="0"/>
          </a:p>
          <a:p>
            <a:r>
              <a:rPr lang="en-US" dirty="0" smtClean="0"/>
              <a:t>Call the Volunteer Coordinator and discuss the situation</a:t>
            </a:r>
            <a:endParaRPr lang="en-US" dirty="0"/>
          </a:p>
        </p:txBody>
      </p:sp>
      <p:sp>
        <p:nvSpPr>
          <p:cNvPr id="4" name="Text Placeholder 3"/>
          <p:cNvSpPr>
            <a:spLocks noGrp="1"/>
          </p:cNvSpPr>
          <p:nvPr>
            <p:ph type="body" sz="half" idx="2"/>
          </p:nvPr>
        </p:nvSpPr>
        <p:spPr/>
        <p:txBody>
          <a:bodyPr>
            <a:noAutofit/>
          </a:bodyPr>
          <a:lstStyle/>
          <a:p>
            <a:r>
              <a:rPr lang="en-US" sz="1800" dirty="0" smtClean="0"/>
              <a:t>You are arriving to visit a patient and the nursing home staff member leaving is on her cell phone yelling at someone.  The staff member tells you she is having a bad day and usually doesn’t yell in front of the patient.  After the staff member leaves, the patient tells you that  particular staff member is on her phone with personal calls all the time.  The patient doesn't want to tell anyone because she knows the staff member is a single mother.  What would you do?</a:t>
            </a:r>
            <a:endParaRPr lang="en-US" sz="1800" dirty="0"/>
          </a:p>
        </p:txBody>
      </p:sp>
    </p:spTree>
    <p:extLst>
      <p:ext uri="{BB962C8B-B14F-4D97-AF65-F5344CB8AC3E}">
        <p14:creationId xmlns:p14="http://schemas.microsoft.com/office/powerpoint/2010/main" val="15601912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90</TotalTime>
  <Words>535</Words>
  <Application>Microsoft Office PowerPoint</Application>
  <PresentationFormat>Widescreen</PresentationFormat>
  <Paragraphs>76</Paragraphs>
  <Slides>11</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Century Gothic</vt:lpstr>
      <vt:lpstr>Wingdings 3</vt:lpstr>
      <vt:lpstr>Wisp</vt:lpstr>
      <vt:lpstr>Ethics and HIPAA</vt:lpstr>
      <vt:lpstr>Ethics and HIPAA</vt:lpstr>
      <vt:lpstr>Ethics Overview</vt:lpstr>
      <vt:lpstr>What are Values??</vt:lpstr>
      <vt:lpstr>How are Ethical Concerns Addressed?</vt:lpstr>
      <vt:lpstr>Family Relations and Confidentiality</vt:lpstr>
      <vt:lpstr>Case Study 1</vt:lpstr>
      <vt:lpstr>Case Study 2</vt:lpstr>
      <vt:lpstr>Case Study 3 </vt:lpstr>
      <vt:lpstr>Summary of Key Points</vt:lpstr>
      <vt:lpstr>QUESTIONS???</vt:lpstr>
    </vt:vector>
  </TitlesOfParts>
  <Company>Blessing Health System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Ethics and HIPAA</dc:title>
  <dc:creator>Grawe, Cindy</dc:creator>
  <cp:lastModifiedBy>Grawe, Cindy</cp:lastModifiedBy>
  <cp:revision>10</cp:revision>
  <dcterms:created xsi:type="dcterms:W3CDTF">2018-04-04T17:07:00Z</dcterms:created>
  <dcterms:modified xsi:type="dcterms:W3CDTF">2018-04-06T14:16:47Z</dcterms:modified>
</cp:coreProperties>
</file>