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4"/>
  </p:notesMasterIdLst>
  <p:sldIdLst>
    <p:sldId id="279" r:id="rId2"/>
    <p:sldId id="258" r:id="rId3"/>
    <p:sldId id="259" r:id="rId4"/>
    <p:sldId id="282" r:id="rId5"/>
    <p:sldId id="260" r:id="rId6"/>
    <p:sldId id="263" r:id="rId7"/>
    <p:sldId id="285" r:id="rId8"/>
    <p:sldId id="264" r:id="rId9"/>
    <p:sldId id="287" r:id="rId10"/>
    <p:sldId id="283" r:id="rId11"/>
    <p:sldId id="276" r:id="rId12"/>
    <p:sldId id="281" r:id="rId13"/>
  </p:sldIdLst>
  <p:sldSz cx="9144000" cy="6858000" type="screen4x3"/>
  <p:notesSz cx="7010400" cy="92964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son, Sharon" initials="OS" lastIdx="8" clrIdx="0">
    <p:extLst/>
  </p:cmAuthor>
  <p:cmAuthor id="2" name="Parker, Kathy" initials="PK" lastIdx="3" clrIdx="1">
    <p:extLst>
      <p:ext uri="{19B8F6BF-5375-455C-9EA6-DF929625EA0E}">
        <p15:presenceInfo xmlns:p15="http://schemas.microsoft.com/office/powerpoint/2012/main" userId="Parker, Kathy" providerId="None"/>
      </p:ext>
    </p:extLst>
  </p:cmAuthor>
  <p:cmAuthor id="3" name="Glasgow, Alice" initials="GA" lastIdx="2" clrIdx="2">
    <p:extLst>
      <p:ext uri="{19B8F6BF-5375-455C-9EA6-DF929625EA0E}">
        <p15:presenceInfo xmlns:p15="http://schemas.microsoft.com/office/powerpoint/2012/main" userId="S-1-5-21-2052111302-1060284298-725345543-396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32" autoAdjust="0"/>
    <p:restoredTop sz="96144" autoAdjust="0"/>
  </p:normalViewPr>
  <p:slideViewPr>
    <p:cSldViewPr snapToGrid="0">
      <p:cViewPr varScale="1">
        <p:scale>
          <a:sx n="101" d="100"/>
          <a:sy n="101" d="100"/>
        </p:scale>
        <p:origin x="120"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BEBCE24-638B-4F18-831D-0E387158C6F3}" type="datetimeFigureOut">
              <a:rPr lang="en-US" smtClean="0"/>
              <a:t>5/13/2024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30A0F8-329F-4C9C-B14C-5502D07762F4}" type="slidenum">
              <a:rPr lang="en-US" smtClean="0"/>
              <a:t>‹#›</a:t>
            </a:fld>
            <a:endParaRPr lang="en-US"/>
          </a:p>
        </p:txBody>
      </p:sp>
    </p:spTree>
    <p:extLst>
      <p:ext uri="{BB962C8B-B14F-4D97-AF65-F5344CB8AC3E}">
        <p14:creationId xmlns:p14="http://schemas.microsoft.com/office/powerpoint/2010/main" val="533048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1</a:t>
            </a:fld>
            <a:endParaRPr lang="en-US"/>
          </a:p>
        </p:txBody>
      </p:sp>
    </p:spTree>
    <p:extLst>
      <p:ext uri="{BB962C8B-B14F-4D97-AF65-F5344CB8AC3E}">
        <p14:creationId xmlns:p14="http://schemas.microsoft.com/office/powerpoint/2010/main" val="867112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1"/>
        <p:cNvGrpSpPr/>
        <p:nvPr/>
      </p:nvGrpSpPr>
      <p:grpSpPr>
        <a:xfrm>
          <a:off x="0" y="0"/>
          <a:ext cx="0" cy="0"/>
          <a:chOff x="0" y="0"/>
          <a:chExt cx="0" cy="0"/>
        </a:xfrm>
      </p:grpSpPr>
      <p:sp>
        <p:nvSpPr>
          <p:cNvPr id="842" name="Google Shape;842;g35ed75ccf_0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3" name="Google Shape;843;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7730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2</a:t>
            </a:fld>
            <a:endParaRPr lang="en-US"/>
          </a:p>
        </p:txBody>
      </p:sp>
    </p:spTree>
    <p:extLst>
      <p:ext uri="{BB962C8B-B14F-4D97-AF65-F5344CB8AC3E}">
        <p14:creationId xmlns:p14="http://schemas.microsoft.com/office/powerpoint/2010/main" val="3119153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3</a:t>
            </a:fld>
            <a:endParaRPr lang="en-US"/>
          </a:p>
        </p:txBody>
      </p:sp>
    </p:spTree>
    <p:extLst>
      <p:ext uri="{BB962C8B-B14F-4D97-AF65-F5344CB8AC3E}">
        <p14:creationId xmlns:p14="http://schemas.microsoft.com/office/powerpoint/2010/main" val="4259651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5</a:t>
            </a:fld>
            <a:endParaRPr lang="en-US"/>
          </a:p>
        </p:txBody>
      </p:sp>
    </p:spTree>
    <p:extLst>
      <p:ext uri="{BB962C8B-B14F-4D97-AF65-F5344CB8AC3E}">
        <p14:creationId xmlns:p14="http://schemas.microsoft.com/office/powerpoint/2010/main" val="336200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6</a:t>
            </a:fld>
            <a:endParaRPr lang="en-US"/>
          </a:p>
        </p:txBody>
      </p:sp>
    </p:spTree>
    <p:extLst>
      <p:ext uri="{BB962C8B-B14F-4D97-AF65-F5344CB8AC3E}">
        <p14:creationId xmlns:p14="http://schemas.microsoft.com/office/powerpoint/2010/main" val="3046989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7</a:t>
            </a:fld>
            <a:endParaRPr lang="en-US"/>
          </a:p>
        </p:txBody>
      </p:sp>
    </p:spTree>
    <p:extLst>
      <p:ext uri="{BB962C8B-B14F-4D97-AF65-F5344CB8AC3E}">
        <p14:creationId xmlns:p14="http://schemas.microsoft.com/office/powerpoint/2010/main" val="3715219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8</a:t>
            </a:fld>
            <a:endParaRPr lang="en-US"/>
          </a:p>
        </p:txBody>
      </p:sp>
    </p:spTree>
    <p:extLst>
      <p:ext uri="{BB962C8B-B14F-4D97-AF65-F5344CB8AC3E}">
        <p14:creationId xmlns:p14="http://schemas.microsoft.com/office/powerpoint/2010/main" val="101028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9</a:t>
            </a:fld>
            <a:endParaRPr lang="en-US"/>
          </a:p>
        </p:txBody>
      </p:sp>
    </p:spTree>
    <p:extLst>
      <p:ext uri="{BB962C8B-B14F-4D97-AF65-F5344CB8AC3E}">
        <p14:creationId xmlns:p14="http://schemas.microsoft.com/office/powerpoint/2010/main" val="2742045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30A0F8-329F-4C9C-B14C-5502D07762F4}" type="slidenum">
              <a:rPr lang="en-US" smtClean="0"/>
              <a:t>11</a:t>
            </a:fld>
            <a:endParaRPr lang="en-US"/>
          </a:p>
        </p:txBody>
      </p:sp>
    </p:spTree>
    <p:extLst>
      <p:ext uri="{BB962C8B-B14F-4D97-AF65-F5344CB8AC3E}">
        <p14:creationId xmlns:p14="http://schemas.microsoft.com/office/powerpoint/2010/main" val="2890901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27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7918725" y="5956138"/>
            <a:ext cx="76233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322" y="5832390"/>
            <a:ext cx="1218677" cy="394881"/>
          </a:xfrm>
          <a:prstGeom prst="rect">
            <a:avLst/>
          </a:prstGeom>
        </p:spPr>
      </p:pic>
    </p:spTree>
    <p:extLst>
      <p:ext uri="{BB962C8B-B14F-4D97-AF65-F5344CB8AC3E}">
        <p14:creationId xmlns:p14="http://schemas.microsoft.com/office/powerpoint/2010/main" val="211712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435894" y="702156"/>
            <a:ext cx="8272212"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32924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1" y="599725"/>
            <a:ext cx="2180113"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675727"/>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3" y="675727"/>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7834962" y="5956138"/>
            <a:ext cx="873146" cy="365125"/>
          </a:xfrm>
        </p:spPr>
        <p:txBody>
          <a:bodyPr/>
          <a:lstStyle>
            <a:lvl1pPr>
              <a:defRPr>
                <a:solidFill>
                  <a:schemeClr val="accent1">
                    <a:lumMod val="75000"/>
                    <a:lumOff val="25000"/>
                  </a:schemeClr>
                </a:solidFill>
              </a:defRPr>
            </a:lvl1pPr>
          </a:lstStyle>
          <a:p>
            <a:fld id="{00000000-1234-1234-1234-123412341234}" type="slidenum">
              <a:rPr lang="en" smtClean="0"/>
              <a:pPr/>
              <a:t>‹#›</a:t>
            </a:fld>
            <a:endParaRPr lang="en"/>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1191198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chemeClr val="accent3"/>
        </a:solidFill>
        <a:effectLst/>
      </p:bgPr>
    </p:bg>
    <p:spTree>
      <p:nvGrpSpPr>
        <p:cNvPr id="1" name="Shape 92"/>
        <p:cNvGrpSpPr/>
        <p:nvPr/>
      </p:nvGrpSpPr>
      <p:grpSpPr>
        <a:xfrm>
          <a:off x="0" y="0"/>
          <a:ext cx="0" cy="0"/>
          <a:chOff x="0" y="0"/>
          <a:chExt cx="0" cy="0"/>
        </a:xfrm>
      </p:grpSpPr>
      <p:sp>
        <p:nvSpPr>
          <p:cNvPr id="93" name="Google Shape;93;p3"/>
          <p:cNvSpPr txBox="1">
            <a:spLocks noGrp="1"/>
          </p:cNvSpPr>
          <p:nvPr>
            <p:ph type="ctrTitle"/>
          </p:nvPr>
        </p:nvSpPr>
        <p:spPr>
          <a:xfrm>
            <a:off x="685800" y="2212733"/>
            <a:ext cx="4252500" cy="1546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3600"/>
              <a:buNone/>
              <a:defRPr sz="3600">
                <a:solidFill>
                  <a:srgbClr val="FFFFFF"/>
                </a:solidFill>
              </a:defRPr>
            </a:lvl1pPr>
            <a:lvl2pPr lvl="1" rtl="0">
              <a:spcBef>
                <a:spcPts val="0"/>
              </a:spcBef>
              <a:spcAft>
                <a:spcPts val="0"/>
              </a:spcAft>
              <a:buClr>
                <a:srgbClr val="FFFFFF"/>
              </a:buClr>
              <a:buSzPts val="3600"/>
              <a:buNone/>
              <a:defRPr sz="3600">
                <a:solidFill>
                  <a:srgbClr val="FFFFFF"/>
                </a:solidFill>
              </a:defRPr>
            </a:lvl2pPr>
            <a:lvl3pPr lvl="2" rtl="0">
              <a:spcBef>
                <a:spcPts val="0"/>
              </a:spcBef>
              <a:spcAft>
                <a:spcPts val="0"/>
              </a:spcAft>
              <a:buClr>
                <a:srgbClr val="FFFFFF"/>
              </a:buClr>
              <a:buSzPts val="3600"/>
              <a:buNone/>
              <a:defRPr sz="3600">
                <a:solidFill>
                  <a:srgbClr val="FFFFFF"/>
                </a:solidFill>
              </a:defRPr>
            </a:lvl3pPr>
            <a:lvl4pPr lvl="3" rtl="0">
              <a:spcBef>
                <a:spcPts val="0"/>
              </a:spcBef>
              <a:spcAft>
                <a:spcPts val="0"/>
              </a:spcAft>
              <a:buClr>
                <a:srgbClr val="FFFFFF"/>
              </a:buClr>
              <a:buSzPts val="3600"/>
              <a:buNone/>
              <a:defRPr sz="3600">
                <a:solidFill>
                  <a:srgbClr val="FFFFFF"/>
                </a:solidFill>
              </a:defRPr>
            </a:lvl4pPr>
            <a:lvl5pPr lvl="4" rtl="0">
              <a:spcBef>
                <a:spcPts val="0"/>
              </a:spcBef>
              <a:spcAft>
                <a:spcPts val="0"/>
              </a:spcAft>
              <a:buClr>
                <a:srgbClr val="FFFFFF"/>
              </a:buClr>
              <a:buSzPts val="3600"/>
              <a:buNone/>
              <a:defRPr sz="3600">
                <a:solidFill>
                  <a:srgbClr val="FFFFFF"/>
                </a:solidFill>
              </a:defRPr>
            </a:lvl5pPr>
            <a:lvl6pPr lvl="5" rtl="0">
              <a:spcBef>
                <a:spcPts val="0"/>
              </a:spcBef>
              <a:spcAft>
                <a:spcPts val="0"/>
              </a:spcAft>
              <a:buClr>
                <a:srgbClr val="FFFFFF"/>
              </a:buClr>
              <a:buSzPts val="3600"/>
              <a:buNone/>
              <a:defRPr sz="3600">
                <a:solidFill>
                  <a:srgbClr val="FFFFFF"/>
                </a:solidFill>
              </a:defRPr>
            </a:lvl6pPr>
            <a:lvl7pPr lvl="6" rtl="0">
              <a:spcBef>
                <a:spcPts val="0"/>
              </a:spcBef>
              <a:spcAft>
                <a:spcPts val="0"/>
              </a:spcAft>
              <a:buClr>
                <a:srgbClr val="FFFFFF"/>
              </a:buClr>
              <a:buSzPts val="3600"/>
              <a:buNone/>
              <a:defRPr sz="3600">
                <a:solidFill>
                  <a:srgbClr val="FFFFFF"/>
                </a:solidFill>
              </a:defRPr>
            </a:lvl7pPr>
            <a:lvl8pPr lvl="7" rtl="0">
              <a:spcBef>
                <a:spcPts val="0"/>
              </a:spcBef>
              <a:spcAft>
                <a:spcPts val="0"/>
              </a:spcAft>
              <a:buClr>
                <a:srgbClr val="FFFFFF"/>
              </a:buClr>
              <a:buSzPts val="3600"/>
              <a:buNone/>
              <a:defRPr sz="3600">
                <a:solidFill>
                  <a:srgbClr val="FFFFFF"/>
                </a:solidFill>
              </a:defRPr>
            </a:lvl8pPr>
            <a:lvl9pPr lvl="8" rtl="0">
              <a:spcBef>
                <a:spcPts val="0"/>
              </a:spcBef>
              <a:spcAft>
                <a:spcPts val="0"/>
              </a:spcAft>
              <a:buClr>
                <a:srgbClr val="FFFFFF"/>
              </a:buClr>
              <a:buSzPts val="3600"/>
              <a:buNone/>
              <a:defRPr sz="3600">
                <a:solidFill>
                  <a:srgbClr val="FFFFFF"/>
                </a:solidFill>
              </a:defRPr>
            </a:lvl9pPr>
          </a:lstStyle>
          <a:p>
            <a:r>
              <a:rPr lang="en-US"/>
              <a:t>Click to edit Master title style</a:t>
            </a:r>
            <a:endParaRPr/>
          </a:p>
        </p:txBody>
      </p:sp>
      <p:sp>
        <p:nvSpPr>
          <p:cNvPr id="94" name="Google Shape;94;p3"/>
          <p:cNvSpPr txBox="1">
            <a:spLocks noGrp="1"/>
          </p:cNvSpPr>
          <p:nvPr>
            <p:ph type="subTitle" idx="1"/>
          </p:nvPr>
        </p:nvSpPr>
        <p:spPr>
          <a:xfrm>
            <a:off x="685800" y="3583536"/>
            <a:ext cx="4252500" cy="1046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200"/>
              <a:buNone/>
              <a:defRPr>
                <a:solidFill>
                  <a:schemeClr val="dk2"/>
                </a:solidFill>
              </a:defRPr>
            </a:lvl1pPr>
            <a:lvl2pPr lvl="1" rtl="0">
              <a:spcBef>
                <a:spcPts val="0"/>
              </a:spcBef>
              <a:spcAft>
                <a:spcPts val="0"/>
              </a:spcAft>
              <a:buClr>
                <a:schemeClr val="dk2"/>
              </a:buClr>
              <a:buSzPts val="3000"/>
              <a:buNone/>
              <a:defRPr sz="3000">
                <a:solidFill>
                  <a:schemeClr val="dk2"/>
                </a:solidFill>
              </a:defRPr>
            </a:lvl2pPr>
            <a:lvl3pPr lvl="2" rtl="0">
              <a:spcBef>
                <a:spcPts val="0"/>
              </a:spcBef>
              <a:spcAft>
                <a:spcPts val="0"/>
              </a:spcAft>
              <a:buClr>
                <a:schemeClr val="dk2"/>
              </a:buClr>
              <a:buSzPts val="3000"/>
              <a:buNone/>
              <a:defRPr sz="3000">
                <a:solidFill>
                  <a:schemeClr val="dk2"/>
                </a:solidFill>
              </a:defRPr>
            </a:lvl3pPr>
            <a:lvl4pPr lvl="3" rtl="0">
              <a:spcBef>
                <a:spcPts val="0"/>
              </a:spcBef>
              <a:spcAft>
                <a:spcPts val="0"/>
              </a:spcAft>
              <a:buClr>
                <a:schemeClr val="dk2"/>
              </a:buClr>
              <a:buSzPts val="3000"/>
              <a:buNone/>
              <a:defRPr sz="3000">
                <a:solidFill>
                  <a:schemeClr val="dk2"/>
                </a:solidFill>
              </a:defRPr>
            </a:lvl4pPr>
            <a:lvl5pPr lvl="4" rtl="0">
              <a:spcBef>
                <a:spcPts val="0"/>
              </a:spcBef>
              <a:spcAft>
                <a:spcPts val="0"/>
              </a:spcAft>
              <a:buClr>
                <a:schemeClr val="dk2"/>
              </a:buClr>
              <a:buSzPts val="3000"/>
              <a:buNone/>
              <a:defRPr sz="3000">
                <a:solidFill>
                  <a:schemeClr val="dk2"/>
                </a:solidFill>
              </a:defRPr>
            </a:lvl5pPr>
            <a:lvl6pPr lvl="5" rtl="0">
              <a:spcBef>
                <a:spcPts val="0"/>
              </a:spcBef>
              <a:spcAft>
                <a:spcPts val="0"/>
              </a:spcAft>
              <a:buClr>
                <a:schemeClr val="dk2"/>
              </a:buClr>
              <a:buSzPts val="3000"/>
              <a:buNone/>
              <a:defRPr sz="3000">
                <a:solidFill>
                  <a:schemeClr val="dk2"/>
                </a:solidFill>
              </a:defRPr>
            </a:lvl6pPr>
            <a:lvl7pPr lvl="6" rtl="0">
              <a:spcBef>
                <a:spcPts val="0"/>
              </a:spcBef>
              <a:spcAft>
                <a:spcPts val="0"/>
              </a:spcAft>
              <a:buClr>
                <a:schemeClr val="dk2"/>
              </a:buClr>
              <a:buSzPts val="3000"/>
              <a:buNone/>
              <a:defRPr sz="3000">
                <a:solidFill>
                  <a:schemeClr val="dk2"/>
                </a:solidFill>
              </a:defRPr>
            </a:lvl7pPr>
            <a:lvl8pPr lvl="7" rtl="0">
              <a:spcBef>
                <a:spcPts val="0"/>
              </a:spcBef>
              <a:spcAft>
                <a:spcPts val="0"/>
              </a:spcAft>
              <a:buClr>
                <a:schemeClr val="dk2"/>
              </a:buClr>
              <a:buSzPts val="3000"/>
              <a:buNone/>
              <a:defRPr sz="3000">
                <a:solidFill>
                  <a:schemeClr val="dk2"/>
                </a:solidFill>
              </a:defRPr>
            </a:lvl8pPr>
            <a:lvl9pPr lvl="8" rtl="0">
              <a:spcBef>
                <a:spcPts val="0"/>
              </a:spcBef>
              <a:spcAft>
                <a:spcPts val="0"/>
              </a:spcAft>
              <a:buClr>
                <a:schemeClr val="dk2"/>
              </a:buClr>
              <a:buSzPts val="3000"/>
              <a:buNone/>
              <a:defRPr sz="3000">
                <a:solidFill>
                  <a:schemeClr val="dk2"/>
                </a:solidFill>
              </a:defRPr>
            </a:lvl9pPr>
          </a:lstStyle>
          <a:p>
            <a:r>
              <a:rPr lang="en-US"/>
              <a:t>Click to edit Master subtitle style</a:t>
            </a:r>
            <a:endParaRPr dirty="0"/>
          </a:p>
        </p:txBody>
      </p:sp>
    </p:spTree>
    <p:extLst>
      <p:ext uri="{BB962C8B-B14F-4D97-AF65-F5344CB8AC3E}">
        <p14:creationId xmlns:p14="http://schemas.microsoft.com/office/powerpoint/2010/main" val="60688010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06"/>
        <p:cNvGrpSpPr/>
        <p:nvPr/>
      </p:nvGrpSpPr>
      <p:grpSpPr>
        <a:xfrm>
          <a:off x="0" y="0"/>
          <a:ext cx="0" cy="0"/>
          <a:chOff x="0" y="0"/>
          <a:chExt cx="0" cy="0"/>
        </a:xfrm>
      </p:grpSpPr>
      <p:sp>
        <p:nvSpPr>
          <p:cNvPr id="244" name="Google Shape;244;p5"/>
          <p:cNvSpPr txBox="1">
            <a:spLocks noGrp="1"/>
          </p:cNvSpPr>
          <p:nvPr>
            <p:ph type="title"/>
          </p:nvPr>
        </p:nvSpPr>
        <p:spPr>
          <a:xfrm>
            <a:off x="1320025" y="1155367"/>
            <a:ext cx="6455700" cy="890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r>
              <a:rPr lang="en-US"/>
              <a:t>Click to edit Master title style</a:t>
            </a:r>
            <a:endParaRPr/>
          </a:p>
        </p:txBody>
      </p:sp>
      <p:sp>
        <p:nvSpPr>
          <p:cNvPr id="245" name="Google Shape;245;p5"/>
          <p:cNvSpPr txBox="1">
            <a:spLocks noGrp="1"/>
          </p:cNvSpPr>
          <p:nvPr>
            <p:ph type="body" idx="1"/>
          </p:nvPr>
        </p:nvSpPr>
        <p:spPr>
          <a:xfrm>
            <a:off x="1320025" y="2151032"/>
            <a:ext cx="6455700" cy="38700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Clr>
                <a:schemeClr val="accent2"/>
              </a:buClr>
              <a:buSzPts val="2200"/>
              <a:buChar char="◂"/>
              <a:defRPr/>
            </a:lvl1pPr>
            <a:lvl2pPr marL="914400" lvl="1" indent="-368300">
              <a:spcBef>
                <a:spcPts val="0"/>
              </a:spcBef>
              <a:spcAft>
                <a:spcPts val="0"/>
              </a:spcAft>
              <a:buSzPts val="2200"/>
              <a:buChar char="◂"/>
              <a:defRPr/>
            </a:lvl2pPr>
            <a:lvl3pPr marL="1371600" lvl="2" indent="-368300">
              <a:spcBef>
                <a:spcPts val="0"/>
              </a:spcBef>
              <a:spcAft>
                <a:spcPts val="0"/>
              </a:spcAft>
              <a:buSzPts val="2200"/>
              <a:buChar char="◂"/>
              <a:defRPr/>
            </a:lvl3pPr>
            <a:lvl4pPr marL="1828800" lvl="3" indent="-368300">
              <a:spcBef>
                <a:spcPts val="0"/>
              </a:spcBef>
              <a:spcAft>
                <a:spcPts val="0"/>
              </a:spcAft>
              <a:buSzPts val="2200"/>
              <a:buChar char="◂"/>
              <a:defRPr/>
            </a:lvl4pPr>
            <a:lvl5pPr marL="2286000" lvl="4" indent="-368300">
              <a:spcBef>
                <a:spcPts val="0"/>
              </a:spcBef>
              <a:spcAft>
                <a:spcPts val="0"/>
              </a:spcAft>
              <a:buSzPts val="2200"/>
              <a:buChar char="○"/>
              <a:defRPr/>
            </a:lvl5pPr>
            <a:lvl6pPr marL="2743200" lvl="5" indent="-368300">
              <a:spcBef>
                <a:spcPts val="0"/>
              </a:spcBef>
              <a:spcAft>
                <a:spcPts val="0"/>
              </a:spcAft>
              <a:buSzPts val="2200"/>
              <a:buChar char="■"/>
              <a:defRPr/>
            </a:lvl6pPr>
            <a:lvl7pPr marL="3200400" lvl="6" indent="-368300">
              <a:spcBef>
                <a:spcPts val="0"/>
              </a:spcBef>
              <a:spcAft>
                <a:spcPts val="0"/>
              </a:spcAft>
              <a:buSzPts val="2200"/>
              <a:buChar char="●"/>
              <a:defRPr/>
            </a:lvl7pPr>
            <a:lvl8pPr marL="3657600" lvl="7" indent="-368300">
              <a:spcBef>
                <a:spcPts val="0"/>
              </a:spcBef>
              <a:spcAft>
                <a:spcPts val="0"/>
              </a:spcAft>
              <a:buSzPts val="2200"/>
              <a:buChar char="○"/>
              <a:defRPr/>
            </a:lvl8pPr>
            <a:lvl9pPr marL="4114800" lvl="8" indent="-368300">
              <a:spcBef>
                <a:spcPts val="0"/>
              </a:spcBef>
              <a:spcAft>
                <a:spcPts val="0"/>
              </a:spcAft>
              <a:buSzPts val="2200"/>
              <a:buChar char="■"/>
              <a:defRPr/>
            </a:lvl9pPr>
          </a:lstStyle>
          <a:p>
            <a:pPr lvl="0"/>
            <a:r>
              <a:rPr lang="en-US"/>
              <a:t>Edit Master text styles</a:t>
            </a:r>
          </a:p>
        </p:txBody>
      </p:sp>
      <p:sp>
        <p:nvSpPr>
          <p:cNvPr id="246" name="Google Shape;246;p5"/>
          <p:cNvSpPr txBox="1">
            <a:spLocks noGrp="1"/>
          </p:cNvSpPr>
          <p:nvPr>
            <p:ph type="sldNum" idx="12"/>
          </p:nvPr>
        </p:nvSpPr>
        <p:spPr>
          <a:xfrm>
            <a:off x="8556784" y="6333135"/>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82719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sp>
        <p:nvSpPr>
          <p:cNvPr id="23" name="Google Shape;23;p2"/>
          <p:cNvSpPr txBox="1">
            <a:spLocks noGrp="1"/>
          </p:cNvSpPr>
          <p:nvPr>
            <p:ph type="ctrTitle"/>
          </p:nvPr>
        </p:nvSpPr>
        <p:spPr>
          <a:xfrm>
            <a:off x="685800" y="2655767"/>
            <a:ext cx="5265000" cy="1546400"/>
          </a:xfrm>
          <a:prstGeom prst="rect">
            <a:avLst/>
          </a:prstGeom>
        </p:spPr>
        <p:txBody>
          <a:bodyPr spcFirstLastPara="1" wrap="square" lIns="91425" tIns="91425" rIns="91425" bIns="91425" anchor="ctr" anchorCtr="0">
            <a:noAutofit/>
          </a:bodyPr>
          <a:lstStyle>
            <a:lvl1pPr lvl="0">
              <a:spcBef>
                <a:spcPts val="0"/>
              </a:spcBef>
              <a:spcAft>
                <a:spcPts val="0"/>
              </a:spcAft>
              <a:buClr>
                <a:srgbClr val="FFFFFF"/>
              </a:buClr>
              <a:buSzPts val="4000"/>
              <a:buNone/>
              <a:defRPr sz="4000">
                <a:solidFill>
                  <a:srgbClr val="FFFFFF"/>
                </a:solidFill>
              </a:defRPr>
            </a:lvl1pPr>
            <a:lvl2pPr lvl="1">
              <a:spcBef>
                <a:spcPts val="0"/>
              </a:spcBef>
              <a:spcAft>
                <a:spcPts val="0"/>
              </a:spcAft>
              <a:buClr>
                <a:srgbClr val="FFFFFF"/>
              </a:buClr>
              <a:buSzPts val="4000"/>
              <a:buNone/>
              <a:defRPr sz="4000">
                <a:solidFill>
                  <a:srgbClr val="FFFFFF"/>
                </a:solidFill>
              </a:defRPr>
            </a:lvl2pPr>
            <a:lvl3pPr lvl="2">
              <a:spcBef>
                <a:spcPts val="0"/>
              </a:spcBef>
              <a:spcAft>
                <a:spcPts val="0"/>
              </a:spcAft>
              <a:buClr>
                <a:srgbClr val="FFFFFF"/>
              </a:buClr>
              <a:buSzPts val="4000"/>
              <a:buNone/>
              <a:defRPr sz="4000">
                <a:solidFill>
                  <a:srgbClr val="FFFFFF"/>
                </a:solidFill>
              </a:defRPr>
            </a:lvl3pPr>
            <a:lvl4pPr lvl="3">
              <a:spcBef>
                <a:spcPts val="0"/>
              </a:spcBef>
              <a:spcAft>
                <a:spcPts val="0"/>
              </a:spcAft>
              <a:buClr>
                <a:srgbClr val="FFFFFF"/>
              </a:buClr>
              <a:buSzPts val="4000"/>
              <a:buNone/>
              <a:defRPr sz="4000">
                <a:solidFill>
                  <a:srgbClr val="FFFFFF"/>
                </a:solidFill>
              </a:defRPr>
            </a:lvl4pPr>
            <a:lvl5pPr lvl="4">
              <a:spcBef>
                <a:spcPts val="0"/>
              </a:spcBef>
              <a:spcAft>
                <a:spcPts val="0"/>
              </a:spcAft>
              <a:buClr>
                <a:srgbClr val="FFFFFF"/>
              </a:buClr>
              <a:buSzPts val="4000"/>
              <a:buNone/>
              <a:defRPr sz="4000">
                <a:solidFill>
                  <a:srgbClr val="FFFFFF"/>
                </a:solidFill>
              </a:defRPr>
            </a:lvl5pPr>
            <a:lvl6pPr lvl="5">
              <a:spcBef>
                <a:spcPts val="0"/>
              </a:spcBef>
              <a:spcAft>
                <a:spcPts val="0"/>
              </a:spcAft>
              <a:buClr>
                <a:srgbClr val="FFFFFF"/>
              </a:buClr>
              <a:buSzPts val="4000"/>
              <a:buNone/>
              <a:defRPr sz="4000">
                <a:solidFill>
                  <a:srgbClr val="FFFFFF"/>
                </a:solidFill>
              </a:defRPr>
            </a:lvl6pPr>
            <a:lvl7pPr lvl="6">
              <a:spcBef>
                <a:spcPts val="0"/>
              </a:spcBef>
              <a:spcAft>
                <a:spcPts val="0"/>
              </a:spcAft>
              <a:buClr>
                <a:srgbClr val="FFFFFF"/>
              </a:buClr>
              <a:buSzPts val="4000"/>
              <a:buNone/>
              <a:defRPr sz="4000">
                <a:solidFill>
                  <a:srgbClr val="FFFFFF"/>
                </a:solidFill>
              </a:defRPr>
            </a:lvl7pPr>
            <a:lvl8pPr lvl="7">
              <a:spcBef>
                <a:spcPts val="0"/>
              </a:spcBef>
              <a:spcAft>
                <a:spcPts val="0"/>
              </a:spcAft>
              <a:buClr>
                <a:srgbClr val="FFFFFF"/>
              </a:buClr>
              <a:buSzPts val="4000"/>
              <a:buNone/>
              <a:defRPr sz="4000">
                <a:solidFill>
                  <a:srgbClr val="FFFFFF"/>
                </a:solidFill>
              </a:defRPr>
            </a:lvl8pPr>
            <a:lvl9pPr lvl="8">
              <a:spcBef>
                <a:spcPts val="0"/>
              </a:spcBef>
              <a:spcAft>
                <a:spcPts val="0"/>
              </a:spcAft>
              <a:buClr>
                <a:srgbClr val="FFFFFF"/>
              </a:buClr>
              <a:buSzPts val="4000"/>
              <a:buNone/>
              <a:defRPr sz="4000">
                <a:solidFill>
                  <a:srgbClr val="FFFFFF"/>
                </a:solidFill>
              </a:defRPr>
            </a:lvl9pPr>
          </a:lstStyle>
          <a:p>
            <a:r>
              <a:rPr lang="en-US"/>
              <a:t>Click to edit Master title style</a:t>
            </a:r>
            <a:endParaRPr dirty="0"/>
          </a:p>
        </p:txBody>
      </p:sp>
    </p:spTree>
    <p:extLst>
      <p:ext uri="{BB962C8B-B14F-4D97-AF65-F5344CB8AC3E}">
        <p14:creationId xmlns:p14="http://schemas.microsoft.com/office/powerpoint/2010/main" val="97682592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lateral pattern">
  <p:cSld name="Blank lateral pattern">
    <p:spTree>
      <p:nvGrpSpPr>
        <p:cNvPr id="1" name="Shape 534"/>
        <p:cNvGrpSpPr/>
        <p:nvPr/>
      </p:nvGrpSpPr>
      <p:grpSpPr>
        <a:xfrm>
          <a:off x="0" y="0"/>
          <a:ext cx="0" cy="0"/>
          <a:chOff x="0" y="0"/>
          <a:chExt cx="0" cy="0"/>
        </a:xfrm>
      </p:grpSpPr>
      <p:sp>
        <p:nvSpPr>
          <p:cNvPr id="571" name="Google Shape;571;p12"/>
          <p:cNvSpPr txBox="1">
            <a:spLocks noGrp="1"/>
          </p:cNvSpPr>
          <p:nvPr>
            <p:ph type="sldNum" idx="12"/>
          </p:nvPr>
        </p:nvSpPr>
        <p:spPr>
          <a:xfrm>
            <a:off x="8556784" y="6333135"/>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0667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702156"/>
            <a:ext cx="8272212"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435895" y="2180497"/>
            <a:ext cx="8272211"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7918725" y="5956138"/>
            <a:ext cx="789381" cy="365125"/>
          </a:xfrm>
        </p:spPr>
        <p:txBody>
          <a:bodyPr/>
          <a:lstStyle/>
          <a:p>
            <a:fld id="{00000000-1234-1234-1234-123412341234}" type="slidenum">
              <a:rPr lang="en" smtClean="0"/>
              <a:pPr/>
              <a:t>‹#›</a:t>
            </a:fld>
            <a:endParaRPr lang="en"/>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43126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335863" y="5141975"/>
            <a:ext cx="8468145"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3043911"/>
            <a:ext cx="8272211" cy="1497507"/>
          </a:xfrm>
        </p:spPr>
        <p:txBody>
          <a:bodyPr anchor="b">
            <a:normAutofit/>
          </a:bodyPr>
          <a:lstStyle>
            <a:lvl1pPr algn="l">
              <a:defRPr sz="27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0000000-1234-1234-1234-123412341234}" type="slidenum">
              <a:rPr lang="en" smtClean="0"/>
              <a:pPr/>
              <a:t>‹#›</a:t>
            </a:fld>
            <a:endParaRPr lang="en"/>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322" y="5832390"/>
            <a:ext cx="1218677" cy="394881"/>
          </a:xfrm>
          <a:prstGeom prst="rect">
            <a:avLst/>
          </a:prstGeom>
        </p:spPr>
      </p:pic>
    </p:spTree>
    <p:extLst>
      <p:ext uri="{BB962C8B-B14F-4D97-AF65-F5344CB8AC3E}">
        <p14:creationId xmlns:p14="http://schemas.microsoft.com/office/powerpoint/2010/main" val="4020956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729658"/>
            <a:ext cx="8272212"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35895" y="2228004"/>
            <a:ext cx="4066793"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1313" y="2228004"/>
            <a:ext cx="4066794"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290642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435895" y="729658"/>
            <a:ext cx="8272212"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5415" y="2250893"/>
            <a:ext cx="3815306" cy="536005"/>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35896" y="2926053"/>
            <a:ext cx="4044825"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2802" y="2250893"/>
            <a:ext cx="3815305" cy="553373"/>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63282" y="2926053"/>
            <a:ext cx="4044825"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 smtClean="0"/>
              <a:pPr/>
              <a:t>‹#›</a:t>
            </a:fld>
            <a:endParaRPr lang="en"/>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178904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0000000-1234-1234-1234-123412341234}" type="slidenum">
              <a:rPr lang="en" smtClean="0"/>
              <a:pPr/>
              <a:t>‹#›</a:t>
            </a:fld>
            <a:endParaRPr lang="en"/>
          </a:p>
        </p:txBody>
      </p:sp>
      <p:sp>
        <p:nvSpPr>
          <p:cNvPr id="7" name="Rectangle 6"/>
          <p:cNvSpPr>
            <a:spLocks noChangeAspect="1"/>
          </p:cNvSpPr>
          <p:nvPr/>
        </p:nvSpPr>
        <p:spPr>
          <a:xfrm>
            <a:off x="330512"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31921" y="729658"/>
            <a:ext cx="8272212" cy="988332"/>
          </a:xfrm>
        </p:spPr>
        <p:txBody>
          <a:bodyPr/>
          <a:lstStyle/>
          <a:p>
            <a:r>
              <a:rPr lang="en-US"/>
              <a:t>Click to edit Master title style</a:t>
            </a: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137410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0000000-1234-1234-1234-123412341234}" type="slidenum">
              <a:rPr lang="en" smtClean="0"/>
              <a:pPr/>
              <a:t>‹#›</a:t>
            </a:fld>
            <a:endParaRPr lang="en"/>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370586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335863" y="5141973"/>
            <a:ext cx="847365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5262296"/>
            <a:ext cx="3682084" cy="689514"/>
          </a:xfrm>
        </p:spPr>
        <p:txBody>
          <a:bodyPr anchor="ctr"/>
          <a:lstStyle>
            <a:lvl1pPr algn="l">
              <a:defRPr sz="15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335862" y="601200"/>
            <a:ext cx="8469630" cy="42048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8" y="5262297"/>
            <a:ext cx="4402490" cy="689515"/>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0000000-1234-1234-1234-123412341234}" type="slidenum">
              <a:rPr lang="en" smtClean="0"/>
              <a:pPr/>
              <a:t>‹#›</a:t>
            </a:fld>
            <a:endParaRPr lang="en"/>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072" y="6039182"/>
            <a:ext cx="987263" cy="319897"/>
          </a:xfrm>
          <a:prstGeom prst="rect">
            <a:avLst/>
          </a:prstGeom>
        </p:spPr>
      </p:pic>
    </p:spTree>
    <p:extLst>
      <p:ext uri="{BB962C8B-B14F-4D97-AF65-F5344CB8AC3E}">
        <p14:creationId xmlns:p14="http://schemas.microsoft.com/office/powerpoint/2010/main" val="195512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5895" y="4693389"/>
            <a:ext cx="8272212" cy="566738"/>
          </a:xfrm>
        </p:spPr>
        <p:txBody>
          <a:bodyPr anchor="b">
            <a:normAutofit/>
          </a:bodyPr>
          <a:lstStyle>
            <a:lvl1pPr algn="l">
              <a:defRPr sz="18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35863" y="599725"/>
            <a:ext cx="8468144" cy="3557252"/>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435894" y="5260128"/>
            <a:ext cx="8272213" cy="598671"/>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895" y="5953845"/>
            <a:ext cx="1238447" cy="400885"/>
          </a:xfrm>
          <a:prstGeom prst="rect">
            <a:avLst/>
          </a:prstGeom>
        </p:spPr>
      </p:pic>
    </p:spTree>
    <p:extLst>
      <p:ext uri="{BB962C8B-B14F-4D97-AF65-F5344CB8AC3E}">
        <p14:creationId xmlns:p14="http://schemas.microsoft.com/office/powerpoint/2010/main" val="2342434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5956138"/>
            <a:ext cx="2133599" cy="365125"/>
          </a:xfrm>
          <a:prstGeom prst="rect">
            <a:avLst/>
          </a:prstGeom>
        </p:spPr>
        <p:txBody>
          <a:bodyPr vert="horz" lIns="91440" tIns="45720" rIns="91440" bIns="45720" rtlCol="0" anchor="ctr"/>
          <a:lstStyle>
            <a:lvl1pPr algn="r">
              <a:defRPr sz="675">
                <a:solidFill>
                  <a:schemeClr val="accent2"/>
                </a:solidFill>
              </a:defRPr>
            </a:lvl1pPr>
          </a:lstStyle>
          <a:p>
            <a:fld id="{B61BEF0D-F0BB-DE4B-95CE-6DB70DBA9567}" type="datetimeFigureOut">
              <a:rPr lang="en-US" dirty="0"/>
              <a:pPr/>
              <a:t>5/13/2024</a:t>
            </a:fld>
            <a:endParaRPr lang="en-US" dirty="0"/>
          </a:p>
        </p:txBody>
      </p:sp>
      <p:sp>
        <p:nvSpPr>
          <p:cNvPr id="5" name="Footer Placeholder 4"/>
          <p:cNvSpPr>
            <a:spLocks noGrp="1"/>
          </p:cNvSpPr>
          <p:nvPr>
            <p:ph type="ftr" sz="quarter" idx="3"/>
          </p:nvPr>
        </p:nvSpPr>
        <p:spPr>
          <a:xfrm>
            <a:off x="435894" y="5951812"/>
            <a:ext cx="5187908" cy="365125"/>
          </a:xfrm>
          <a:prstGeom prst="rect">
            <a:avLst/>
          </a:prstGeom>
        </p:spPr>
        <p:txBody>
          <a:bodyPr vert="horz" lIns="91440" tIns="45720" rIns="91440" bIns="45720" rtlCol="0" anchor="ctr"/>
          <a:lstStyle>
            <a:lvl1pPr algn="l">
              <a:defRPr sz="675"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918725" y="5956138"/>
            <a:ext cx="789383" cy="365125"/>
          </a:xfrm>
          <a:prstGeom prst="rect">
            <a:avLst/>
          </a:prstGeom>
        </p:spPr>
        <p:txBody>
          <a:bodyPr vert="horz" lIns="91440" tIns="45720" rIns="91440" bIns="45720" rtlCol="0" anchor="ctr"/>
          <a:lstStyle>
            <a:lvl1pPr algn="r">
              <a:defRPr sz="675">
                <a:solidFill>
                  <a:schemeClr val="accent2"/>
                </a:solidFill>
              </a:defRPr>
            </a:lvl1pPr>
          </a:lstStyle>
          <a:p>
            <a:fld id="{00000000-1234-1234-1234-123412341234}" type="slidenum">
              <a:rPr lang="en" smtClean="0"/>
              <a:pPr/>
              <a:t>‹#›</a:t>
            </a:fld>
            <a:endParaRPr lang="en"/>
          </a:p>
        </p:txBody>
      </p:sp>
      <p:sp>
        <p:nvSpPr>
          <p:cNvPr id="9" name="Rectangle 8"/>
          <p:cNvSpPr/>
          <p:nvPr/>
        </p:nvSpPr>
        <p:spPr>
          <a:xfrm>
            <a:off x="334901"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6121977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Lst>
  <p:transition>
    <p:fade thruBlk="1"/>
  </p:transition>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hpco.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growthhouse.org/" TargetMode="External"/><Relationship Id="rId4" Type="http://schemas.openxmlformats.org/officeDocument/2006/relationships/hyperlink" Target="http://www.capc.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Cindy.Grawe@blessing"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sitn.hms.harvard.edu/flash/2019/health-data-privac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healthgrad.com/topics/7-leadership-superpowers-nurses-should-have/"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hyperlink" Target="https://policyoptions.irpp.org/magazines/november-2017/palliative-care-is-misunderstood-and-often-forgotten/" TargetMode="External"/><Relationship Id="rId5" Type="http://schemas.openxmlformats.org/officeDocument/2006/relationships/image" Target="../media/image5.jpeg"/><Relationship Id="rId4" Type="http://schemas.openxmlformats.org/officeDocument/2006/relationships/hyperlink" Target="https://creativecommons.org/licenses/by/3.0/"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pxhere.com/en/photo/1459389"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ikiagile.cesi.fr/index.php?title=Fichier:Pain-scale_en.p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pixabay.com/pt/confidencial-segredo-privada-fonte-26451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Patient’s Rights and HIPPA:  Unique Needs of Dying Patients, Families, &amp; Caregivers</a:t>
            </a:r>
          </a:p>
        </p:txBody>
      </p:sp>
      <p:sp>
        <p:nvSpPr>
          <p:cNvPr id="3" name="Subtitle 2"/>
          <p:cNvSpPr>
            <a:spLocks noGrp="1"/>
          </p:cNvSpPr>
          <p:nvPr>
            <p:ph type="subTitle" idx="1"/>
          </p:nvPr>
        </p:nvSpPr>
        <p:spPr/>
        <p:txBody>
          <a:bodyPr>
            <a:normAutofit/>
          </a:bodyPr>
          <a:lstStyle/>
          <a:p>
            <a:r>
              <a:rPr lang="en-US" dirty="0">
                <a:solidFill>
                  <a:srgbClr val="898989"/>
                </a:solidFill>
                <a:latin typeface="Calibri" panose="020F0502020204030204" pitchFamily="34" charset="0"/>
              </a:rPr>
              <a:t>At the end of life, patients have the right to physical and psychological comfort. </a:t>
            </a:r>
            <a:endParaRPr lang="en-US" dirty="0"/>
          </a:p>
        </p:txBody>
      </p:sp>
      <p:sp>
        <p:nvSpPr>
          <p:cNvPr id="4" name="TextBox 3"/>
          <p:cNvSpPr txBox="1"/>
          <p:nvPr/>
        </p:nvSpPr>
        <p:spPr>
          <a:xfrm>
            <a:off x="6626507" y="6337139"/>
            <a:ext cx="2025570" cy="276999"/>
          </a:xfrm>
          <a:prstGeom prst="rect">
            <a:avLst/>
          </a:prstGeom>
          <a:noFill/>
        </p:spPr>
        <p:txBody>
          <a:bodyPr wrap="square" rtlCol="0">
            <a:spAutoFit/>
          </a:bodyPr>
          <a:lstStyle/>
          <a:p>
            <a:r>
              <a:rPr lang="en-US" sz="1200" dirty="0">
                <a:solidFill>
                  <a:schemeClr val="bg1">
                    <a:lumMod val="75000"/>
                  </a:schemeClr>
                </a:solidFill>
              </a:rPr>
              <a:t>Revised November 2017</a:t>
            </a:r>
          </a:p>
        </p:txBody>
      </p:sp>
      <p:sp>
        <p:nvSpPr>
          <p:cNvPr id="5" name="TextBox 4"/>
          <p:cNvSpPr txBox="1"/>
          <p:nvPr/>
        </p:nvSpPr>
        <p:spPr>
          <a:xfrm>
            <a:off x="507000" y="3244500"/>
            <a:ext cx="3543300" cy="369332"/>
          </a:xfrm>
          <a:prstGeom prst="rect">
            <a:avLst/>
          </a:prstGeom>
          <a:noFill/>
        </p:spPr>
        <p:txBody>
          <a:bodyPr wrap="square" rtlCol="0">
            <a:spAutoFit/>
          </a:bodyPr>
          <a:lstStyle/>
          <a:p>
            <a:r>
              <a:rPr lang="en-US" dirty="0">
                <a:solidFill>
                  <a:schemeClr val="bg1"/>
                </a:solidFill>
              </a:rPr>
              <a:t>Volunteer Training 2024</a:t>
            </a:r>
          </a:p>
        </p:txBody>
      </p:sp>
    </p:spTree>
    <p:extLst>
      <p:ext uri="{BB962C8B-B14F-4D97-AF65-F5344CB8AC3E}">
        <p14:creationId xmlns:p14="http://schemas.microsoft.com/office/powerpoint/2010/main" val="2741800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report a concern:</a:t>
            </a:r>
          </a:p>
        </p:txBody>
      </p:sp>
      <p:sp>
        <p:nvSpPr>
          <p:cNvPr id="3" name="Content Placeholder 2">
            <a:extLst>
              <a:ext uri="{FF2B5EF4-FFF2-40B4-BE49-F238E27FC236}">
                <a16:creationId xmlns:a16="http://schemas.microsoft.com/office/drawing/2014/main" id="{BB091BFF-2891-432D-9F1F-CC0B0D02CDA0}"/>
              </a:ext>
            </a:extLst>
          </p:cNvPr>
          <p:cNvSpPr>
            <a:spLocks noGrp="1"/>
          </p:cNvSpPr>
          <p:nvPr>
            <p:ph idx="1"/>
          </p:nvPr>
        </p:nvSpPr>
        <p:spPr/>
        <p:txBody>
          <a:bodyPr/>
          <a:lstStyle/>
          <a:p>
            <a:r>
              <a:rPr lang="en-US" sz="1400" b="1" dirty="0"/>
              <a:t>Please report and concerns, as soon as possible.</a:t>
            </a:r>
          </a:p>
          <a:p>
            <a:endParaRPr lang="en-US" sz="1400" dirty="0"/>
          </a:p>
          <a:p>
            <a:r>
              <a:rPr lang="en-US" sz="1400" dirty="0"/>
              <a:t>Please contact the Volunteer Coordinator or the Hospice Director at 217-228-5521 or toll free at 877-672-7610.</a:t>
            </a:r>
          </a:p>
          <a:p>
            <a:endParaRPr lang="en-US" sz="1400" dirty="0"/>
          </a:p>
          <a:p>
            <a:r>
              <a:rPr lang="en-US" sz="1400" dirty="0"/>
              <a:t>If you are unable to resolve your concerns in this manner, you may contact the Illinois Department of Public Health, Division of Health Care Facilities and Programs at 800-252-4343 (TYY, hearing impaired use 800-547-0466), 525 W. Jefferson St., Springfield, IL62761-0001 or the Accreditation Commission for Health Care (ACHC) at 855-937-2242 or  ttps://www.achc.org/complaint-policy-process.html. For discrimination, a patient may lodge a grievance with the Illinois Department of Human Rights.</a:t>
            </a:r>
          </a:p>
          <a:p>
            <a:endParaRPr lang="en-US" dirty="0"/>
          </a:p>
          <a:p>
            <a:endParaRPr lang="en-US" dirty="0"/>
          </a:p>
        </p:txBody>
      </p:sp>
    </p:spTree>
    <p:extLst>
      <p:ext uri="{BB962C8B-B14F-4D97-AF65-F5344CB8AC3E}">
        <p14:creationId xmlns:p14="http://schemas.microsoft.com/office/powerpoint/2010/main" val="935670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u="none" strike="noStrike" baseline="0" dirty="0">
                <a:latin typeface="Calibri" panose="020F0502020204030204" pitchFamily="34" charset="0"/>
              </a:rPr>
              <a:t>References</a:t>
            </a:r>
          </a:p>
        </p:txBody>
      </p:sp>
      <p:sp>
        <p:nvSpPr>
          <p:cNvPr id="3" name="Text Placeholder 2"/>
          <p:cNvSpPr>
            <a:spLocks noGrp="1"/>
          </p:cNvSpPr>
          <p:nvPr>
            <p:ph idx="1"/>
          </p:nvPr>
        </p:nvSpPr>
        <p:spPr/>
        <p:txBody>
          <a:bodyPr>
            <a:normAutofit/>
          </a:bodyPr>
          <a:lstStyle/>
          <a:p>
            <a:pPr marL="0" indent="0">
              <a:buNone/>
            </a:pPr>
            <a:r>
              <a:rPr lang="en-US" b="0" i="0" u="none" strike="noStrike" baseline="0" dirty="0">
                <a:solidFill>
                  <a:prstClr val="black"/>
                </a:solidFill>
                <a:latin typeface="Calibri" panose="020F0502020204030204" pitchFamily="34" charset="0"/>
              </a:rPr>
              <a:t>Clinical policy – Care of Patient at the End of Life</a:t>
            </a:r>
          </a:p>
          <a:p>
            <a:pPr marL="0" indent="0">
              <a:buNone/>
            </a:pPr>
            <a:r>
              <a:rPr lang="en-US" b="0" i="0" u="none" strike="noStrike" baseline="0" dirty="0">
                <a:solidFill>
                  <a:prstClr val="black"/>
                </a:solidFill>
                <a:latin typeface="Calibri" panose="020F0502020204030204" pitchFamily="34" charset="0"/>
              </a:rPr>
              <a:t>Clinical policy – Palliative Care Services, Screening, and Referral</a:t>
            </a:r>
          </a:p>
          <a:p>
            <a:pPr marL="0" indent="0">
              <a:buNone/>
            </a:pPr>
            <a:r>
              <a:rPr lang="en-US" b="0" i="0" u="none" strike="noStrike" baseline="0" dirty="0">
                <a:solidFill>
                  <a:prstClr val="black"/>
                </a:solidFill>
                <a:latin typeface="Calibri" panose="020F0502020204030204" pitchFamily="34" charset="0"/>
              </a:rPr>
              <a:t>JCAHO Standard</a:t>
            </a:r>
          </a:p>
          <a:p>
            <a:pPr marL="0" indent="0">
              <a:buNone/>
            </a:pPr>
            <a:r>
              <a:rPr lang="en-US" b="0" i="0" u="none" strike="noStrike" baseline="0" dirty="0">
                <a:solidFill>
                  <a:prstClr val="black"/>
                </a:solidFill>
                <a:latin typeface="Calibri" panose="020F0502020204030204" pitchFamily="34" charset="0"/>
              </a:rPr>
              <a:t>End-of-Life Nursing Education Consortium Curriculum</a:t>
            </a:r>
          </a:p>
          <a:p>
            <a:pPr marL="0" indent="0">
              <a:buNone/>
            </a:pPr>
            <a:r>
              <a:rPr lang="en-US" b="0" i="0" u="none" strike="noStrike" baseline="0" dirty="0">
                <a:solidFill>
                  <a:prstClr val="black"/>
                </a:solidFill>
                <a:latin typeface="Calibri" panose="020F0502020204030204" pitchFamily="34" charset="0"/>
              </a:rPr>
              <a:t>National Consensus Project. (2004) Clinical Practice Guidelines for Quality Palliative Care</a:t>
            </a:r>
          </a:p>
          <a:p>
            <a:pPr marL="0" indent="0">
              <a:buNone/>
            </a:pPr>
            <a:r>
              <a:rPr lang="en-US" b="0" i="0" u="none" strike="noStrike" baseline="0" dirty="0">
                <a:solidFill>
                  <a:prstClr val="black"/>
                </a:solidFill>
                <a:latin typeface="Calibri" panose="020F0502020204030204" pitchFamily="34" charset="0"/>
              </a:rPr>
              <a:t>Clinical Practice Guidelines</a:t>
            </a:r>
          </a:p>
          <a:p>
            <a:pPr marL="0" indent="0">
              <a:buNone/>
            </a:pPr>
            <a:r>
              <a:rPr lang="en-US" b="0" i="0" u="none" strike="noStrike" baseline="0" dirty="0">
                <a:solidFill>
                  <a:prstClr val="black"/>
                </a:solidFill>
                <a:latin typeface="Calibri" panose="020F0502020204030204" pitchFamily="34" charset="0"/>
              </a:rPr>
              <a:t>National Hospice and Palliative Care Organization </a:t>
            </a:r>
            <a:r>
              <a:rPr lang="en-US" b="0" i="0" u="sng" strike="noStrike" baseline="0" dirty="0">
                <a:solidFill>
                  <a:prstClr val="black"/>
                </a:solidFill>
                <a:latin typeface="Calibri" panose="020F0502020204030204" pitchFamily="34" charset="0"/>
                <a:hlinkClick r:id="rId3"/>
              </a:rPr>
              <a:t>www.nhpco.org</a:t>
            </a:r>
          </a:p>
          <a:p>
            <a:pPr marL="0" indent="0">
              <a:buNone/>
            </a:pPr>
            <a:r>
              <a:rPr lang="en-US" b="0" i="0" u="none" strike="noStrike" baseline="0" dirty="0">
                <a:solidFill>
                  <a:prstClr val="black"/>
                </a:solidFill>
                <a:latin typeface="Calibri" panose="020F0502020204030204" pitchFamily="34" charset="0"/>
              </a:rPr>
              <a:t>Center to Advance Palliative Care </a:t>
            </a:r>
            <a:r>
              <a:rPr lang="en-US" b="0" i="0" u="sng" strike="noStrike" baseline="0" dirty="0">
                <a:solidFill>
                  <a:prstClr val="black"/>
                </a:solidFill>
                <a:latin typeface="Calibri" panose="020F0502020204030204" pitchFamily="34" charset="0"/>
                <a:hlinkClick r:id="rId4"/>
              </a:rPr>
              <a:t>www.capc.org</a:t>
            </a:r>
          </a:p>
          <a:p>
            <a:pPr marL="0" indent="0">
              <a:buNone/>
            </a:pPr>
            <a:r>
              <a:rPr lang="en-US" b="0" i="0" u="none" strike="noStrike" baseline="0" dirty="0" err="1">
                <a:solidFill>
                  <a:prstClr val="black"/>
                </a:solidFill>
                <a:latin typeface="Calibri" panose="020F0502020204030204" pitchFamily="34" charset="0"/>
              </a:rPr>
              <a:t>Growthhouse</a:t>
            </a:r>
            <a:r>
              <a:rPr lang="en-US" b="0" i="0" u="none" strike="noStrike" baseline="0" dirty="0">
                <a:solidFill>
                  <a:prstClr val="black"/>
                </a:solidFill>
                <a:latin typeface="Calibri" panose="020F0502020204030204" pitchFamily="34" charset="0"/>
              </a:rPr>
              <a:t> </a:t>
            </a:r>
            <a:r>
              <a:rPr lang="en-US" b="0" i="0" u="sng" strike="noStrike" baseline="0" dirty="0">
                <a:solidFill>
                  <a:prstClr val="black"/>
                </a:solidFill>
                <a:latin typeface="Calibri" panose="020F0502020204030204" pitchFamily="34" charset="0"/>
                <a:hlinkClick r:id="rId5"/>
              </a:rPr>
              <a:t>www.growthhouse.org</a:t>
            </a:r>
          </a:p>
          <a:p>
            <a:pPr marL="0" indent="0">
              <a:buNone/>
            </a:pPr>
            <a:r>
              <a:rPr lang="en-US" b="0" i="0" u="none" strike="noStrike" baseline="0" dirty="0">
                <a:solidFill>
                  <a:prstClr val="black"/>
                </a:solidFill>
                <a:latin typeface="Calibri" panose="020F0502020204030204" pitchFamily="34" charset="0"/>
              </a:rPr>
              <a:t>Comfort Care (Adult) Order Set </a:t>
            </a:r>
          </a:p>
        </p:txBody>
      </p:sp>
    </p:spTree>
    <p:extLst>
      <p:ext uri="{BB962C8B-B14F-4D97-AF65-F5344CB8AC3E}">
        <p14:creationId xmlns:p14="http://schemas.microsoft.com/office/powerpoint/2010/main" val="4036005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44"/>
        <p:cNvGrpSpPr/>
        <p:nvPr/>
      </p:nvGrpSpPr>
      <p:grpSpPr>
        <a:xfrm>
          <a:off x="0" y="0"/>
          <a:ext cx="0" cy="0"/>
          <a:chOff x="0" y="0"/>
          <a:chExt cx="0" cy="0"/>
        </a:xfrm>
      </p:grpSpPr>
      <p:sp>
        <p:nvSpPr>
          <p:cNvPr id="846" name="Google Shape;846;p36"/>
          <p:cNvSpPr txBox="1">
            <a:spLocks noGrp="1"/>
          </p:cNvSpPr>
          <p:nvPr>
            <p:ph type="ctrTitle"/>
          </p:nvPr>
        </p:nvSpPr>
        <p:spPr>
          <a:prstGeom prst="rect">
            <a:avLst/>
          </a:prstGeom>
        </p:spPr>
        <p:txBody>
          <a:bodyPr spcFirstLastPara="1" wrap="square" lIns="91425" tIns="91425" rIns="91425" bIns="91425" anchor="b" anchorCtr="0">
            <a:noAutofit/>
          </a:bodyPr>
          <a:lstStyle/>
          <a:p>
            <a:r>
              <a:rPr lang="en" sz="6000" dirty="0">
                <a:solidFill>
                  <a:schemeClr val="bg2"/>
                </a:solidFill>
              </a:rPr>
              <a:t>Thanks!</a:t>
            </a:r>
            <a:endParaRPr sz="6000" dirty="0">
              <a:solidFill>
                <a:schemeClr val="bg2"/>
              </a:solidFill>
            </a:endParaRPr>
          </a:p>
        </p:txBody>
      </p:sp>
      <p:sp>
        <p:nvSpPr>
          <p:cNvPr id="847" name="Google Shape;847;p36"/>
          <p:cNvSpPr txBox="1">
            <a:spLocks noGrp="1"/>
          </p:cNvSpPr>
          <p:nvPr>
            <p:ph type="subTitle" idx="1"/>
          </p:nvPr>
        </p:nvSpPr>
        <p:spPr>
          <a:prstGeom prst="rect">
            <a:avLst/>
          </a:prstGeom>
        </p:spPr>
        <p:txBody>
          <a:bodyPr spcFirstLastPara="1" wrap="square" lIns="91425" tIns="91425" rIns="91425" bIns="91425" anchor="t" anchorCtr="0">
            <a:noAutofit/>
          </a:bodyPr>
          <a:lstStyle/>
          <a:p>
            <a:pPr marL="0" indent="0">
              <a:buNone/>
            </a:pPr>
            <a:r>
              <a:rPr lang="en-US" sz="1800" b="1" dirty="0">
                <a:solidFill>
                  <a:schemeClr val="accent2"/>
                </a:solidFill>
              </a:rPr>
              <a:t>Remember to complete your evaluation!</a:t>
            </a:r>
            <a:endParaRPr sz="1800" dirty="0">
              <a:solidFill>
                <a:schemeClr val="accent2"/>
              </a:solidFill>
            </a:endParaRPr>
          </a:p>
          <a:p>
            <a:pPr marL="0" indent="0">
              <a:buClr>
                <a:schemeClr val="dk1"/>
              </a:buClr>
              <a:buSzPts val="1100"/>
              <a:buNone/>
            </a:pPr>
            <a:endParaRPr lang="en-US" sz="1800" dirty="0">
              <a:solidFill>
                <a:schemeClr val="accent2"/>
              </a:solidFill>
            </a:endParaRPr>
          </a:p>
          <a:p>
            <a:pPr marL="0" indent="0">
              <a:buClr>
                <a:schemeClr val="dk1"/>
              </a:buClr>
              <a:buSzPts val="1100"/>
              <a:buNone/>
            </a:pPr>
            <a:r>
              <a:rPr lang="en-US" sz="1800" dirty="0">
                <a:solidFill>
                  <a:schemeClr val="accent2"/>
                </a:solidFill>
              </a:rPr>
              <a:t>If you have any questions, please contact Cindy Grawe, Volunteer Coordinator.</a:t>
            </a:r>
          </a:p>
          <a:p>
            <a:pPr marL="0" indent="0">
              <a:buClr>
                <a:schemeClr val="dk1"/>
              </a:buClr>
              <a:buSzPts val="1100"/>
              <a:buNone/>
            </a:pPr>
            <a:r>
              <a:rPr lang="en-US" sz="1800" dirty="0">
                <a:solidFill>
                  <a:schemeClr val="accent2"/>
                </a:solidFill>
              </a:rPr>
              <a:t>Phone:  217-223-8400 ext. 4731 or email</a:t>
            </a:r>
          </a:p>
          <a:p>
            <a:pPr marL="0" indent="0">
              <a:buClr>
                <a:schemeClr val="dk1"/>
              </a:buClr>
              <a:buSzPts val="1100"/>
              <a:buNone/>
            </a:pPr>
            <a:r>
              <a:rPr lang="en-US" sz="1800" dirty="0">
                <a:solidFill>
                  <a:schemeClr val="accent2"/>
                </a:solidFill>
                <a:hlinkClick r:id="rId3"/>
              </a:rPr>
              <a:t>Cindy.Grawe@blessing</a:t>
            </a:r>
            <a:r>
              <a:rPr lang="en-US" sz="1800" dirty="0">
                <a:solidFill>
                  <a:schemeClr val="accent2"/>
                </a:solidFill>
              </a:rPr>
              <a:t>health.org</a:t>
            </a:r>
          </a:p>
          <a:p>
            <a:pPr marL="0" indent="0">
              <a:buClr>
                <a:schemeClr val="dk1"/>
              </a:buClr>
              <a:buSzPts val="1100"/>
              <a:buNone/>
            </a:pPr>
            <a:endParaRPr lang="en" sz="1800" dirty="0"/>
          </a:p>
        </p:txBody>
      </p:sp>
      <p:sp>
        <p:nvSpPr>
          <p:cNvPr id="845" name="Google Shape;845;p36"/>
          <p:cNvSpPr txBox="1">
            <a:spLocks noGrp="1"/>
          </p:cNvSpPr>
          <p:nvPr>
            <p:ph type="sldNum" idx="4294967295"/>
          </p:nvPr>
        </p:nvSpPr>
        <p:spPr>
          <a:xfrm>
            <a:off x="8594725" y="6332538"/>
            <a:ext cx="549275" cy="525462"/>
          </a:xfrm>
          <a:prstGeom prst="rect">
            <a:avLst/>
          </a:prstGeom>
        </p:spPr>
        <p:txBody>
          <a:bodyPr spcFirstLastPara="1" wrap="square" lIns="91425" tIns="91425" rIns="91425" bIns="91425" anchor="ctr" anchorCtr="0">
            <a:noAutofit/>
          </a:bodyPr>
          <a:lstStyle/>
          <a:p>
            <a:fld id="{00000000-1234-1234-1234-123412341234}" type="slidenum">
              <a:rPr lang="en"/>
              <a:pPr/>
              <a:t>12</a:t>
            </a:fld>
            <a:endParaRPr dirty="0"/>
          </a:p>
        </p:txBody>
      </p:sp>
    </p:spTree>
    <p:extLst>
      <p:ext uri="{BB962C8B-B14F-4D97-AF65-F5344CB8AC3E}">
        <p14:creationId xmlns:p14="http://schemas.microsoft.com/office/powerpoint/2010/main" val="354214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u="none" strike="noStrike" baseline="0" dirty="0">
                <a:latin typeface="Calibri" panose="020F0502020204030204" pitchFamily="34" charset="0"/>
              </a:rPr>
              <a:t>Objectives</a:t>
            </a:r>
          </a:p>
        </p:txBody>
      </p:sp>
      <p:sp>
        <p:nvSpPr>
          <p:cNvPr id="3" name="Text Placeholder 2"/>
          <p:cNvSpPr>
            <a:spLocks noGrp="1"/>
          </p:cNvSpPr>
          <p:nvPr>
            <p:ph idx="1"/>
          </p:nvPr>
        </p:nvSpPr>
        <p:spPr>
          <a:xfrm>
            <a:off x="435895" y="2180497"/>
            <a:ext cx="8272211" cy="2105753"/>
          </a:xfrm>
        </p:spPr>
        <p:txBody>
          <a:bodyPr/>
          <a:lstStyle/>
          <a:p>
            <a:pPr marL="0" indent="0">
              <a:buNone/>
            </a:pPr>
            <a:r>
              <a:rPr lang="en-US" b="0" i="0" u="none" strike="noStrike" baseline="0" dirty="0">
                <a:solidFill>
                  <a:prstClr val="black"/>
                </a:solidFill>
                <a:latin typeface="Calibri" panose="020F0502020204030204" pitchFamily="34" charset="0"/>
              </a:rPr>
              <a:t>This program provides employees with information so they are able to:</a:t>
            </a:r>
          </a:p>
          <a:p>
            <a:pPr lvl="1"/>
            <a:r>
              <a:rPr lang="en-US" b="0" i="0" u="none" strike="noStrike" baseline="0" dirty="0">
                <a:solidFill>
                  <a:prstClr val="black"/>
                </a:solidFill>
                <a:latin typeface="Calibri" panose="020F0502020204030204" pitchFamily="34" charset="0"/>
              </a:rPr>
              <a:t>Recognize the unique needs of patients/families to determine the quality of end of life care</a:t>
            </a:r>
          </a:p>
          <a:p>
            <a:pPr lvl="1"/>
            <a:r>
              <a:rPr lang="en-US" b="0" i="0" u="none" strike="noStrike" baseline="0" dirty="0">
                <a:solidFill>
                  <a:prstClr val="black"/>
                </a:solidFill>
                <a:latin typeface="Calibri" panose="020F0502020204030204" pitchFamily="34" charset="0"/>
              </a:rPr>
              <a:t>Be knowledgeable about patient</a:t>
            </a:r>
            <a:r>
              <a:rPr lang="en-US" b="0" i="0" u="none" strike="noStrike" dirty="0">
                <a:solidFill>
                  <a:prstClr val="black"/>
                </a:solidFill>
                <a:latin typeface="Calibri" panose="020F0502020204030204" pitchFamily="34" charset="0"/>
              </a:rPr>
              <a:t> rights</a:t>
            </a:r>
          </a:p>
          <a:p>
            <a:pPr lvl="1"/>
            <a:r>
              <a:rPr lang="en-US" dirty="0">
                <a:solidFill>
                  <a:prstClr val="black"/>
                </a:solidFill>
                <a:latin typeface="Calibri" panose="020F0502020204030204" pitchFamily="34" charset="0"/>
              </a:rPr>
              <a:t>Describe what is PHI under HIPAA</a:t>
            </a:r>
            <a:endParaRPr lang="en-US" b="0" i="0" u="none" strike="noStrike" dirty="0">
              <a:solidFill>
                <a:prstClr val="black"/>
              </a:solidFill>
              <a:latin typeface="Calibri" panose="020F0502020204030204" pitchFamily="34" charset="0"/>
            </a:endParaRPr>
          </a:p>
          <a:p>
            <a:pPr lvl="1"/>
            <a:r>
              <a:rPr lang="en-US" baseline="0" dirty="0">
                <a:solidFill>
                  <a:prstClr val="black"/>
                </a:solidFill>
                <a:latin typeface="Calibri" panose="020F0502020204030204" pitchFamily="34" charset="0"/>
              </a:rPr>
              <a:t>Be</a:t>
            </a:r>
            <a:r>
              <a:rPr lang="en-US" dirty="0">
                <a:solidFill>
                  <a:prstClr val="black"/>
                </a:solidFill>
                <a:latin typeface="Calibri" panose="020F0502020204030204" pitchFamily="34" charset="0"/>
              </a:rPr>
              <a:t> part of the team in ensuring rights are followed</a:t>
            </a:r>
            <a:endParaRPr lang="en-US" b="0" i="0" u="none" strike="noStrike" baseline="0" dirty="0">
              <a:solidFill>
                <a:prstClr val="black"/>
              </a:solidFill>
              <a:latin typeface="Calibri" panose="020F0502020204030204" pitchFamily="34" charset="0"/>
            </a:endParaRPr>
          </a:p>
          <a:p>
            <a:pPr lvl="1"/>
            <a:r>
              <a:rPr lang="en-US" b="0" i="0" u="none" strike="noStrike" baseline="0" dirty="0">
                <a:solidFill>
                  <a:prstClr val="black"/>
                </a:solidFill>
                <a:latin typeface="Calibri" panose="020F0502020204030204" pitchFamily="34" charset="0"/>
              </a:rPr>
              <a:t>Know when and</a:t>
            </a:r>
            <a:r>
              <a:rPr lang="en-US" b="0" i="0" u="none" strike="noStrike" dirty="0">
                <a:solidFill>
                  <a:prstClr val="black"/>
                </a:solidFill>
                <a:latin typeface="Calibri" panose="020F0502020204030204" pitchFamily="34" charset="0"/>
              </a:rPr>
              <a:t> who to report a concern too</a:t>
            </a:r>
            <a:endParaRPr lang="en-US" b="0" i="0" u="none" strike="noStrike" baseline="0" dirty="0">
              <a:solidFill>
                <a:prstClr val="black"/>
              </a:solidFill>
              <a:latin typeface="Calibri" panose="020F0502020204030204" pitchFamily="34" charset="0"/>
            </a:endParaRPr>
          </a:p>
        </p:txBody>
      </p:sp>
      <p:pic>
        <p:nvPicPr>
          <p:cNvPr id="5" name="Picture 4">
            <a:extLst>
              <a:ext uri="{FF2B5EF4-FFF2-40B4-BE49-F238E27FC236}">
                <a16:creationId xmlns:a16="http://schemas.microsoft.com/office/drawing/2014/main" id="{50045A39-3F25-4BF8-B381-D83C01735592}"/>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169085" y="4156413"/>
            <a:ext cx="5760720" cy="2300068"/>
          </a:xfrm>
          <a:prstGeom prst="rect">
            <a:avLst/>
          </a:prstGeom>
        </p:spPr>
      </p:pic>
    </p:spTree>
    <p:extLst>
      <p:ext uri="{BB962C8B-B14F-4D97-AF65-F5344CB8AC3E}">
        <p14:creationId xmlns:p14="http://schemas.microsoft.com/office/powerpoint/2010/main" val="103521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u="none" strike="noStrike" baseline="0" dirty="0">
                <a:latin typeface="Calibri" panose="020F0502020204030204" pitchFamily="34" charset="0"/>
              </a:rPr>
              <a:t>Quality End of Life Care</a:t>
            </a:r>
          </a:p>
        </p:txBody>
      </p:sp>
      <p:sp>
        <p:nvSpPr>
          <p:cNvPr id="3" name="Text Placeholder 2"/>
          <p:cNvSpPr>
            <a:spLocks noGrp="1"/>
          </p:cNvSpPr>
          <p:nvPr>
            <p:ph type="body" idx="1"/>
          </p:nvPr>
        </p:nvSpPr>
        <p:spPr/>
        <p:txBody>
          <a:bodyPr>
            <a:normAutofit/>
          </a:bodyPr>
          <a:lstStyle/>
          <a:p>
            <a:r>
              <a:rPr lang="en-US" b="0" i="0" u="none" strike="noStrike" baseline="0" dirty="0">
                <a:solidFill>
                  <a:prstClr val="black"/>
                </a:solidFill>
                <a:latin typeface="Calibri" panose="020F0502020204030204" pitchFamily="34" charset="0"/>
              </a:rPr>
              <a:t>Quality end of life care includes:</a:t>
            </a:r>
          </a:p>
        </p:txBody>
      </p:sp>
      <p:sp>
        <p:nvSpPr>
          <p:cNvPr id="4" name="Content Placeholder 3">
            <a:extLst>
              <a:ext uri="{FF2B5EF4-FFF2-40B4-BE49-F238E27FC236}">
                <a16:creationId xmlns:a16="http://schemas.microsoft.com/office/drawing/2014/main" id="{36B95BEB-ABAE-44D0-88C0-D04991D0BAA0}"/>
              </a:ext>
            </a:extLst>
          </p:cNvPr>
          <p:cNvSpPr>
            <a:spLocks noGrp="1"/>
          </p:cNvSpPr>
          <p:nvPr>
            <p:ph sz="half" idx="2"/>
          </p:nvPr>
        </p:nvSpPr>
        <p:spPr/>
        <p:txBody>
          <a:bodyPr/>
          <a:lstStyle/>
          <a:p>
            <a:pPr lvl="1"/>
            <a:r>
              <a:rPr lang="en-US" dirty="0">
                <a:solidFill>
                  <a:prstClr val="black"/>
                </a:solidFill>
                <a:latin typeface="Calibri" panose="020F0502020204030204" pitchFamily="34" charset="0"/>
              </a:rPr>
              <a:t>Physical comfort</a:t>
            </a:r>
          </a:p>
          <a:p>
            <a:pPr lvl="1"/>
            <a:r>
              <a:rPr lang="en-US" dirty="0">
                <a:solidFill>
                  <a:prstClr val="black"/>
                </a:solidFill>
                <a:latin typeface="Calibri" panose="020F0502020204030204" pitchFamily="34" charset="0"/>
              </a:rPr>
              <a:t>Emotional support</a:t>
            </a:r>
          </a:p>
          <a:p>
            <a:pPr lvl="1"/>
            <a:r>
              <a:rPr lang="en-US" dirty="0">
                <a:solidFill>
                  <a:prstClr val="black"/>
                </a:solidFill>
                <a:latin typeface="Calibri" panose="020F0502020204030204" pitchFamily="34" charset="0"/>
              </a:rPr>
              <a:t>Promoting shared decision-making</a:t>
            </a:r>
          </a:p>
          <a:p>
            <a:pPr lvl="1"/>
            <a:r>
              <a:rPr lang="en-US" dirty="0">
                <a:solidFill>
                  <a:prstClr val="black"/>
                </a:solidFill>
                <a:latin typeface="Calibri" panose="020F0502020204030204" pitchFamily="34" charset="0"/>
              </a:rPr>
              <a:t>Treating the person with respect</a:t>
            </a:r>
          </a:p>
          <a:p>
            <a:pPr lvl="1"/>
            <a:r>
              <a:rPr lang="en-US" dirty="0">
                <a:solidFill>
                  <a:prstClr val="black"/>
                </a:solidFill>
                <a:latin typeface="Calibri" panose="020F0502020204030204" pitchFamily="34" charset="0"/>
              </a:rPr>
              <a:t>Providing information and emotional support to family members</a:t>
            </a:r>
          </a:p>
          <a:p>
            <a:pPr lvl="1"/>
            <a:r>
              <a:rPr lang="en-US" dirty="0">
                <a:solidFill>
                  <a:prstClr val="black"/>
                </a:solidFill>
                <a:latin typeface="Calibri" panose="020F0502020204030204" pitchFamily="34" charset="0"/>
              </a:rPr>
              <a:t>Coordinating care across settings</a:t>
            </a:r>
          </a:p>
          <a:p>
            <a:pPr lvl="1"/>
            <a:r>
              <a:rPr lang="en-US" dirty="0">
                <a:solidFill>
                  <a:prstClr val="black"/>
                </a:solidFill>
                <a:latin typeface="Calibri" panose="020F0502020204030204" pitchFamily="34" charset="0"/>
              </a:rPr>
              <a:t>Accepting patient/family autonomy to make decisions appropriate for them</a:t>
            </a:r>
          </a:p>
          <a:p>
            <a:endParaRPr lang="en-US" dirty="0"/>
          </a:p>
        </p:txBody>
      </p:sp>
      <p:sp>
        <p:nvSpPr>
          <p:cNvPr id="9" name="TextBox 8">
            <a:extLst>
              <a:ext uri="{FF2B5EF4-FFF2-40B4-BE49-F238E27FC236}">
                <a16:creationId xmlns:a16="http://schemas.microsoft.com/office/drawing/2014/main" id="{45A80512-5E2B-4551-89B4-5044A8EBFC44}"/>
              </a:ext>
            </a:extLst>
          </p:cNvPr>
          <p:cNvSpPr txBox="1"/>
          <p:nvPr/>
        </p:nvSpPr>
        <p:spPr>
          <a:xfrm>
            <a:off x="4730750" y="4677266"/>
            <a:ext cx="4043363" cy="230832"/>
          </a:xfrm>
          <a:prstGeom prst="rect">
            <a:avLst/>
          </a:prstGeom>
          <a:noFill/>
        </p:spPr>
        <p:txBody>
          <a:bodyPr wrap="square" rtlCol="0">
            <a:spAutoFit/>
          </a:bodyPr>
          <a:lstStyle/>
          <a:p>
            <a:r>
              <a:rPr lang="en-US" sz="900" dirty="0">
                <a:hlinkClick r:id="rId3" tooltip="https://www.healthgrad.com/topics/7-leadership-superpowers-nurses-should-have/"/>
              </a:rPr>
              <a:t>This Photo</a:t>
            </a:r>
            <a:r>
              <a:rPr lang="en-US" sz="900" dirty="0"/>
              <a:t> by Unknown Author is licensed under </a:t>
            </a:r>
            <a:r>
              <a:rPr lang="en-US" sz="900" dirty="0">
                <a:hlinkClick r:id="rId4" tooltip="https://creativecommons.org/licenses/by/3.0/"/>
              </a:rPr>
              <a:t>CC BY</a:t>
            </a:r>
            <a:endParaRPr lang="en-US" sz="900" dirty="0"/>
          </a:p>
        </p:txBody>
      </p:sp>
      <p:pic>
        <p:nvPicPr>
          <p:cNvPr id="13" name="Content Placeholder 12">
            <a:extLst>
              <a:ext uri="{FF2B5EF4-FFF2-40B4-BE49-F238E27FC236}">
                <a16:creationId xmlns:a16="http://schemas.microsoft.com/office/drawing/2014/main" id="{F7C72F39-0677-4895-A3D7-9F1AD37F79FD}"/>
              </a:ext>
            </a:extLst>
          </p:cNvPr>
          <p:cNvPicPr>
            <a:picLocks noGrp="1" noChangeAspect="1"/>
          </p:cNvPicPr>
          <p:nvPr>
            <p:ph sz="quarter" idx="4"/>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4664075" y="2609850"/>
            <a:ext cx="4043363" cy="2491145"/>
          </a:xfrm>
        </p:spPr>
      </p:pic>
    </p:spTree>
    <p:extLst>
      <p:ext uri="{BB962C8B-B14F-4D97-AF65-F5344CB8AC3E}">
        <p14:creationId xmlns:p14="http://schemas.microsoft.com/office/powerpoint/2010/main" val="3837584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365166C2-4675-4491-8DBC-31325D9719D6}"/>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9167" r="9167"/>
          <a:stretch>
            <a:fillRect/>
          </a:stretch>
        </p:blipFill>
        <p:spPr/>
      </p:pic>
      <p:sp>
        <p:nvSpPr>
          <p:cNvPr id="6" name="Title 4">
            <a:extLst>
              <a:ext uri="{FF2B5EF4-FFF2-40B4-BE49-F238E27FC236}">
                <a16:creationId xmlns:a16="http://schemas.microsoft.com/office/drawing/2014/main" id="{F361A0AC-4491-4C05-B2C7-9DED24AAF647}"/>
              </a:ext>
            </a:extLst>
          </p:cNvPr>
          <p:cNvSpPr>
            <a:spLocks noGrp="1"/>
          </p:cNvSpPr>
          <p:nvPr>
            <p:ph type="body" sz="half" idx="2"/>
          </p:nvPr>
        </p:nvSpPr>
        <p:spPr>
          <a:xfrm>
            <a:off x="436563" y="4238626"/>
            <a:ext cx="8270875" cy="1620838"/>
          </a:xfrm>
        </p:spPr>
        <p:txBody>
          <a:bodyPr>
            <a:normAutofit fontScale="90000" lnSpcReduction="10000"/>
          </a:bodyPr>
          <a:lstStyle/>
          <a:p>
            <a:r>
              <a:rPr lang="en-US" sz="2400" dirty="0">
                <a:solidFill>
                  <a:schemeClr val="accent6">
                    <a:lumMod val="10000"/>
                  </a:schemeClr>
                </a:solidFill>
              </a:rPr>
              <a:t>Please Review The Hospice Patient And Caregiver Rights And Responsibilities Form and Privacy Rights On This Website.  </a:t>
            </a:r>
            <a:br>
              <a:rPr lang="en-US" sz="2400" dirty="0">
                <a:solidFill>
                  <a:schemeClr val="accent6">
                    <a:lumMod val="10000"/>
                  </a:schemeClr>
                </a:solidFill>
              </a:rPr>
            </a:br>
            <a:br>
              <a:rPr lang="en-US" sz="2400" dirty="0">
                <a:solidFill>
                  <a:schemeClr val="accent6">
                    <a:lumMod val="10000"/>
                  </a:schemeClr>
                </a:solidFill>
              </a:rPr>
            </a:br>
            <a:br>
              <a:rPr lang="en-US" sz="2400" dirty="0">
                <a:solidFill>
                  <a:schemeClr val="accent6">
                    <a:lumMod val="10000"/>
                  </a:schemeClr>
                </a:solidFill>
              </a:rPr>
            </a:br>
            <a:r>
              <a:rPr lang="en-US" sz="2400" dirty="0">
                <a:solidFill>
                  <a:schemeClr val="accent6">
                    <a:lumMod val="10000"/>
                  </a:schemeClr>
                </a:solidFill>
              </a:rPr>
              <a:t>All Patients Are Provided This Information At Time Of Admission</a:t>
            </a:r>
          </a:p>
        </p:txBody>
      </p:sp>
    </p:spTree>
    <p:extLst>
      <p:ext uri="{BB962C8B-B14F-4D97-AF65-F5344CB8AC3E}">
        <p14:creationId xmlns:p14="http://schemas.microsoft.com/office/powerpoint/2010/main" val="383456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5" y="805858"/>
            <a:ext cx="8272212" cy="988332"/>
          </a:xfrm>
        </p:spPr>
        <p:txBody>
          <a:bodyPr>
            <a:normAutofit fontScale="90000"/>
          </a:bodyPr>
          <a:lstStyle/>
          <a:p>
            <a:r>
              <a:rPr lang="en-US" b="1" dirty="0">
                <a:latin typeface="Calibri" panose="020F0502020204030204" pitchFamily="34" charset="0"/>
              </a:rPr>
              <a:t>Highlights Of Hospice Patient And Caregiver Rights And Responsibilities</a:t>
            </a:r>
            <a:br>
              <a:rPr lang="en-US" b="1" dirty="0">
                <a:solidFill>
                  <a:schemeClr val="accent6">
                    <a:lumMod val="10000"/>
                  </a:schemeClr>
                </a:solidFill>
                <a:latin typeface="Calibri" panose="020F0502020204030204" pitchFamily="34" charset="0"/>
              </a:rPr>
            </a:br>
            <a:endParaRPr lang="en-US" b="1" i="0" u="none" strike="noStrike" baseline="0" dirty="0">
              <a:solidFill>
                <a:schemeClr val="accent6">
                  <a:lumMod val="10000"/>
                </a:schemeClr>
              </a:solidFill>
              <a:latin typeface="Calibri" panose="020F0502020204030204" pitchFamily="34" charset="0"/>
            </a:endParaRPr>
          </a:p>
        </p:txBody>
      </p:sp>
      <p:sp>
        <p:nvSpPr>
          <p:cNvPr id="3" name="Text Placeholder 2"/>
          <p:cNvSpPr>
            <a:spLocks noGrp="1"/>
          </p:cNvSpPr>
          <p:nvPr>
            <p:ph sz="half" idx="1"/>
          </p:nvPr>
        </p:nvSpPr>
        <p:spPr>
          <a:xfrm>
            <a:off x="435895" y="2228005"/>
            <a:ext cx="4066793" cy="2458296"/>
          </a:xfrm>
        </p:spPr>
        <p:txBody>
          <a:bodyPr>
            <a:normAutofit lnSpcReduction="10000"/>
          </a:bodyPr>
          <a:lstStyle/>
          <a:p>
            <a:pPr marL="0" indent="0">
              <a:buNone/>
            </a:pPr>
            <a:r>
              <a:rPr lang="en-US" sz="3600" b="1" dirty="0">
                <a:solidFill>
                  <a:prstClr val="black"/>
                </a:solidFill>
                <a:latin typeface="Calibri" panose="020F0502020204030204" pitchFamily="34" charset="0"/>
              </a:rPr>
              <a:t>Autonomy and Choice</a:t>
            </a:r>
            <a:endParaRPr lang="en-US" sz="3600" b="1" i="0" u="none" strike="noStrike" baseline="0" dirty="0">
              <a:solidFill>
                <a:prstClr val="black"/>
              </a:solidFill>
              <a:latin typeface="Calibri" panose="020F0502020204030204" pitchFamily="34" charset="0"/>
            </a:endParaRPr>
          </a:p>
        </p:txBody>
      </p:sp>
      <p:sp>
        <p:nvSpPr>
          <p:cNvPr id="4" name="Content Placeholder 3">
            <a:extLst>
              <a:ext uri="{FF2B5EF4-FFF2-40B4-BE49-F238E27FC236}">
                <a16:creationId xmlns:a16="http://schemas.microsoft.com/office/drawing/2014/main" id="{C8D8E11D-0BA3-4EC0-BE21-025CFB5DD1FC}"/>
              </a:ext>
            </a:extLst>
          </p:cNvPr>
          <p:cNvSpPr>
            <a:spLocks noGrp="1"/>
          </p:cNvSpPr>
          <p:nvPr>
            <p:ph sz="half" idx="2"/>
          </p:nvPr>
        </p:nvSpPr>
        <p:spPr>
          <a:xfrm>
            <a:off x="4641311" y="2513500"/>
            <a:ext cx="4066794" cy="3633047"/>
          </a:xfrm>
        </p:spPr>
        <p:txBody>
          <a:bodyPr>
            <a:normAutofit lnSpcReduction="10000"/>
          </a:bodyPr>
          <a:lstStyle/>
          <a:p>
            <a:r>
              <a:rPr lang="en-US" dirty="0">
                <a:solidFill>
                  <a:prstClr val="black"/>
                </a:solidFill>
                <a:latin typeface="Calibri" panose="020F0502020204030204" pitchFamily="34" charset="0"/>
              </a:rPr>
              <a:t>In order to make </a:t>
            </a:r>
            <a:r>
              <a:rPr lang="en-US" dirty="0">
                <a:solidFill>
                  <a:prstClr val="black"/>
                </a:solidFill>
                <a:latin typeface="Calibri" panose="020F0502020204030204" pitchFamily="34" charset="0"/>
                <a:hlinkClick r:id="" action="ppaction://noaction"/>
              </a:rPr>
              <a:t>autonomous</a:t>
            </a:r>
            <a:r>
              <a:rPr lang="en-US" dirty="0">
                <a:solidFill>
                  <a:prstClr val="black"/>
                </a:solidFill>
                <a:latin typeface="Calibri" panose="020F0502020204030204" pitchFamily="34" charset="0"/>
              </a:rPr>
              <a:t>, informed choices, patients and families have </a:t>
            </a:r>
            <a:br>
              <a:rPr lang="en-US" dirty="0">
                <a:solidFill>
                  <a:prstClr val="black"/>
                </a:solidFill>
                <a:latin typeface="Calibri" panose="020F0502020204030204" pitchFamily="34" charset="0"/>
              </a:rPr>
            </a:br>
            <a:r>
              <a:rPr lang="en-US" dirty="0">
                <a:solidFill>
                  <a:prstClr val="black"/>
                </a:solidFill>
                <a:latin typeface="Calibri" panose="020F0502020204030204" pitchFamily="34" charset="0"/>
              </a:rPr>
              <a:t>the right to:</a:t>
            </a:r>
          </a:p>
          <a:p>
            <a:pPr lvl="1"/>
            <a:r>
              <a:rPr lang="en-US" dirty="0">
                <a:solidFill>
                  <a:prstClr val="black"/>
                </a:solidFill>
                <a:latin typeface="Calibri" panose="020F0502020204030204" pitchFamily="34" charset="0"/>
              </a:rPr>
              <a:t>Be informed about their condition, treatment options, and outcomes</a:t>
            </a:r>
          </a:p>
          <a:p>
            <a:pPr lvl="1"/>
            <a:r>
              <a:rPr lang="en-US" dirty="0">
                <a:solidFill>
                  <a:prstClr val="black"/>
                </a:solidFill>
                <a:latin typeface="Calibri" panose="020F0502020204030204" pitchFamily="34" charset="0"/>
              </a:rPr>
              <a:t>Spend the rest of their life as they choose</a:t>
            </a:r>
          </a:p>
          <a:p>
            <a:r>
              <a:rPr lang="en-US" dirty="0">
                <a:solidFill>
                  <a:prstClr val="black"/>
                </a:solidFill>
                <a:latin typeface="Calibri" panose="020F0502020204030204" pitchFamily="34" charset="0"/>
              </a:rPr>
              <a:t>One of a dying patient’s and family’s greatest concerns is the fear of loss of control.</a:t>
            </a:r>
          </a:p>
          <a:p>
            <a:r>
              <a:rPr lang="en-US" dirty="0">
                <a:solidFill>
                  <a:prstClr val="black"/>
                </a:solidFill>
                <a:latin typeface="Calibri" panose="020F0502020204030204" pitchFamily="34" charset="0"/>
              </a:rPr>
              <a:t>There is an ongoing need to provide the patient with opportunities for:</a:t>
            </a:r>
          </a:p>
          <a:p>
            <a:pPr lvl="1"/>
            <a:r>
              <a:rPr lang="en-US" dirty="0">
                <a:solidFill>
                  <a:prstClr val="black"/>
                </a:solidFill>
                <a:latin typeface="Calibri" panose="020F0502020204030204" pitchFamily="34" charset="0"/>
              </a:rPr>
              <a:t>Choice</a:t>
            </a:r>
          </a:p>
          <a:p>
            <a:pPr lvl="1"/>
            <a:r>
              <a:rPr lang="en-US" dirty="0">
                <a:solidFill>
                  <a:prstClr val="black"/>
                </a:solidFill>
                <a:latin typeface="Calibri" panose="020F0502020204030204" pitchFamily="34" charset="0"/>
              </a:rPr>
              <a:t>Input</a:t>
            </a:r>
          </a:p>
          <a:p>
            <a:pPr lvl="1"/>
            <a:r>
              <a:rPr lang="en-US" dirty="0">
                <a:solidFill>
                  <a:prstClr val="black"/>
                </a:solidFill>
                <a:latin typeface="Calibri" panose="020F0502020204030204" pitchFamily="34" charset="0"/>
              </a:rPr>
              <a:t>Informed decision making</a:t>
            </a:r>
          </a:p>
          <a:p>
            <a:r>
              <a:rPr lang="en-US" dirty="0">
                <a:solidFill>
                  <a:prstClr val="black"/>
                </a:solidFill>
                <a:latin typeface="Calibri" panose="020F0502020204030204" pitchFamily="34" charset="0"/>
              </a:rPr>
              <a:t>Dying patients have the right to be in control of their life and their death.</a:t>
            </a:r>
          </a:p>
          <a:p>
            <a:endParaRPr lang="en-US" dirty="0">
              <a:solidFill>
                <a:prstClr val="black"/>
              </a:solidFill>
              <a:latin typeface="Calibri" panose="020F0502020204030204" pitchFamily="34" charset="0"/>
            </a:endParaRPr>
          </a:p>
          <a:p>
            <a:endParaRPr lang="en-US" dirty="0"/>
          </a:p>
        </p:txBody>
      </p:sp>
    </p:spTree>
    <p:extLst>
      <p:ext uri="{BB962C8B-B14F-4D97-AF65-F5344CB8AC3E}">
        <p14:creationId xmlns:p14="http://schemas.microsoft.com/office/powerpoint/2010/main" val="385498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t>Highlights Of Hospice Patient And Caregiver Rights And Responsibilities</a:t>
            </a:r>
            <a:br>
              <a:rPr lang="en-US" sz="2000" dirty="0"/>
            </a:br>
            <a:endParaRPr lang="en-US" b="1" i="0" u="none" strike="noStrike" baseline="0" dirty="0">
              <a:solidFill>
                <a:schemeClr val="accent6">
                  <a:lumMod val="10000"/>
                </a:schemeClr>
              </a:solidFill>
              <a:latin typeface="Calibri" panose="020F0502020204030204" pitchFamily="34" charset="0"/>
            </a:endParaRPr>
          </a:p>
        </p:txBody>
      </p:sp>
      <p:sp>
        <p:nvSpPr>
          <p:cNvPr id="3" name="Text Placeholder 2"/>
          <p:cNvSpPr>
            <a:spLocks noGrp="1"/>
          </p:cNvSpPr>
          <p:nvPr>
            <p:ph sz="half" idx="1"/>
          </p:nvPr>
        </p:nvSpPr>
        <p:spPr>
          <a:xfrm>
            <a:off x="435895" y="2228005"/>
            <a:ext cx="4066793" cy="988332"/>
          </a:xfrm>
        </p:spPr>
        <p:txBody>
          <a:bodyPr>
            <a:normAutofit fontScale="92500" lnSpcReduction="20000"/>
          </a:bodyPr>
          <a:lstStyle/>
          <a:p>
            <a:pPr marL="0" indent="0">
              <a:buNone/>
            </a:pPr>
            <a:r>
              <a:rPr lang="en-US" sz="3600" b="1" dirty="0">
                <a:solidFill>
                  <a:schemeClr val="accent6">
                    <a:lumMod val="10000"/>
                  </a:schemeClr>
                </a:solidFill>
                <a:latin typeface="Calibri" panose="020F0502020204030204" pitchFamily="34" charset="0"/>
              </a:rPr>
              <a:t>Communication Skills and Strategies</a:t>
            </a:r>
            <a:endParaRPr lang="en-US" sz="3600" b="0" i="0" u="none" strike="noStrike" baseline="0" dirty="0">
              <a:solidFill>
                <a:prstClr val="black"/>
              </a:solidFill>
              <a:latin typeface="Calibri" panose="020F0502020204030204" pitchFamily="34" charset="0"/>
            </a:endParaRPr>
          </a:p>
        </p:txBody>
      </p:sp>
      <p:sp>
        <p:nvSpPr>
          <p:cNvPr id="4" name="Content Placeholder 3">
            <a:extLst>
              <a:ext uri="{FF2B5EF4-FFF2-40B4-BE49-F238E27FC236}">
                <a16:creationId xmlns:a16="http://schemas.microsoft.com/office/drawing/2014/main" id="{805DA8A1-EB34-4ED8-A844-05D0553818B8}"/>
              </a:ext>
            </a:extLst>
          </p:cNvPr>
          <p:cNvSpPr>
            <a:spLocks noGrp="1"/>
          </p:cNvSpPr>
          <p:nvPr>
            <p:ph sz="half" idx="2"/>
          </p:nvPr>
        </p:nvSpPr>
        <p:spPr/>
        <p:txBody>
          <a:bodyPr>
            <a:normAutofit fontScale="92500" lnSpcReduction="20000"/>
          </a:bodyPr>
          <a:lstStyle/>
          <a:p>
            <a:r>
              <a:rPr lang="en-US" dirty="0">
                <a:solidFill>
                  <a:prstClr val="black"/>
                </a:solidFill>
                <a:latin typeface="Calibri" panose="020F0502020204030204" pitchFamily="34" charset="0"/>
              </a:rPr>
              <a:t>Provide information at a level that is understandable to the patient.</a:t>
            </a:r>
          </a:p>
          <a:p>
            <a:r>
              <a:rPr lang="en-US" dirty="0">
                <a:solidFill>
                  <a:prstClr val="black"/>
                </a:solidFill>
                <a:latin typeface="Calibri" panose="020F0502020204030204" pitchFamily="34" charset="0"/>
              </a:rPr>
              <a:t>Use of open ended questions are most effective:</a:t>
            </a:r>
          </a:p>
          <a:p>
            <a:pPr lvl="1"/>
            <a:r>
              <a:rPr lang="en-US" dirty="0">
                <a:solidFill>
                  <a:prstClr val="black"/>
                </a:solidFill>
                <a:latin typeface="Calibri" panose="020F0502020204030204" pitchFamily="34" charset="0"/>
              </a:rPr>
              <a:t>"What is most important to you?"</a:t>
            </a:r>
          </a:p>
          <a:p>
            <a:pPr lvl="1"/>
            <a:r>
              <a:rPr lang="en-US" dirty="0">
                <a:solidFill>
                  <a:prstClr val="black"/>
                </a:solidFill>
                <a:latin typeface="Calibri" panose="020F0502020204030204" pitchFamily="34" charset="0"/>
              </a:rPr>
              <a:t>"What relationships are most important to you?”</a:t>
            </a:r>
          </a:p>
          <a:p>
            <a:r>
              <a:rPr lang="en-US" dirty="0">
                <a:solidFill>
                  <a:prstClr val="black"/>
                </a:solidFill>
                <a:latin typeface="Calibri" panose="020F0502020204030204" pitchFamily="34" charset="0"/>
              </a:rPr>
              <a:t>Allow the patient and family to do a "Life Review“.</a:t>
            </a:r>
          </a:p>
          <a:p>
            <a:r>
              <a:rPr lang="en-US" dirty="0">
                <a:solidFill>
                  <a:prstClr val="black"/>
                </a:solidFill>
                <a:latin typeface="Calibri" panose="020F0502020204030204" pitchFamily="34" charset="0"/>
              </a:rPr>
              <a:t>This provides a reflection on their life and the contributions they have made, as well as resolving any unresolved issues.</a:t>
            </a:r>
          </a:p>
          <a:p>
            <a:r>
              <a:rPr lang="en-US" dirty="0">
                <a:solidFill>
                  <a:prstClr val="black"/>
                </a:solidFill>
                <a:latin typeface="Calibri" panose="020F0502020204030204" pitchFamily="34" charset="0"/>
              </a:rPr>
              <a:t>"Life Review" is very healing, as we celebrate life and bring closure.</a:t>
            </a:r>
          </a:p>
          <a:p>
            <a:r>
              <a:rPr lang="en-US" dirty="0">
                <a:solidFill>
                  <a:prstClr val="black"/>
                </a:solidFill>
                <a:latin typeface="Calibri" panose="020F0502020204030204" pitchFamily="34" charset="0"/>
              </a:rPr>
              <a:t>Provide information in small intervals for the patient to hear and allow them to process.</a:t>
            </a:r>
          </a:p>
          <a:p>
            <a:endParaRPr lang="en-US" dirty="0"/>
          </a:p>
        </p:txBody>
      </p:sp>
      <p:pic>
        <p:nvPicPr>
          <p:cNvPr id="7" name="Picture 6">
            <a:extLst>
              <a:ext uri="{FF2B5EF4-FFF2-40B4-BE49-F238E27FC236}">
                <a16:creationId xmlns:a16="http://schemas.microsoft.com/office/drawing/2014/main" id="{E1262271-FE6B-443D-BEF9-600F2ECA853E}"/>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35081" y="3429000"/>
            <a:ext cx="3468420" cy="2011680"/>
          </a:xfrm>
          <a:prstGeom prst="rect">
            <a:avLst/>
          </a:prstGeom>
        </p:spPr>
      </p:pic>
    </p:spTree>
    <p:extLst>
      <p:ext uri="{BB962C8B-B14F-4D97-AF65-F5344CB8AC3E}">
        <p14:creationId xmlns:p14="http://schemas.microsoft.com/office/powerpoint/2010/main" val="2346169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t>Highlights Of Hospice Patient And Caregiver Rights And Responsibilities</a:t>
            </a:r>
            <a:br>
              <a:rPr lang="en-US" sz="2000" dirty="0"/>
            </a:br>
            <a:endParaRPr lang="en-US" b="1" i="0" u="none" strike="noStrike" baseline="0" dirty="0">
              <a:solidFill>
                <a:schemeClr val="accent6">
                  <a:lumMod val="10000"/>
                </a:schemeClr>
              </a:solidFill>
              <a:latin typeface="Calibri" panose="020F0502020204030204" pitchFamily="34" charset="0"/>
            </a:endParaRPr>
          </a:p>
        </p:txBody>
      </p:sp>
      <p:sp>
        <p:nvSpPr>
          <p:cNvPr id="3" name="Text Placeholder 2"/>
          <p:cNvSpPr>
            <a:spLocks noGrp="1"/>
          </p:cNvSpPr>
          <p:nvPr>
            <p:ph sz="half" idx="1"/>
          </p:nvPr>
        </p:nvSpPr>
        <p:spPr/>
        <p:txBody>
          <a:bodyPr>
            <a:normAutofit fontScale="92500" lnSpcReduction="10000"/>
          </a:bodyPr>
          <a:lstStyle/>
          <a:p>
            <a:pPr marL="0" indent="0">
              <a:buNone/>
            </a:pPr>
            <a:r>
              <a:rPr lang="en-US" sz="3600" b="1" dirty="0">
                <a:solidFill>
                  <a:prstClr val="black"/>
                </a:solidFill>
                <a:latin typeface="Calibri" panose="020F0502020204030204" pitchFamily="34" charset="0"/>
              </a:rPr>
              <a:t>Rights To Be Free From Abuse, Neglect And Exploitation</a:t>
            </a:r>
            <a:endParaRPr lang="en-US" sz="3600" b="1" i="0" u="none" strike="noStrike" baseline="0" dirty="0">
              <a:solidFill>
                <a:prstClr val="black"/>
              </a:solidFill>
              <a:latin typeface="Calibri" panose="020F0502020204030204" pitchFamily="34" charset="0"/>
            </a:endParaRPr>
          </a:p>
        </p:txBody>
      </p:sp>
      <p:sp>
        <p:nvSpPr>
          <p:cNvPr id="4" name="Content Placeholder 3">
            <a:extLst>
              <a:ext uri="{FF2B5EF4-FFF2-40B4-BE49-F238E27FC236}">
                <a16:creationId xmlns:a16="http://schemas.microsoft.com/office/drawing/2014/main" id="{598C8756-6A66-468F-B944-D39FB4F83A0D}"/>
              </a:ext>
            </a:extLst>
          </p:cNvPr>
          <p:cNvSpPr>
            <a:spLocks noGrp="1"/>
          </p:cNvSpPr>
          <p:nvPr>
            <p:ph sz="half" idx="2"/>
          </p:nvPr>
        </p:nvSpPr>
        <p:spPr/>
        <p:txBody>
          <a:bodyPr>
            <a:normAutofit fontScale="92500" lnSpcReduction="10000"/>
          </a:bodyPr>
          <a:lstStyle/>
          <a:p>
            <a:r>
              <a:rPr lang="en-US" sz="1200" dirty="0">
                <a:solidFill>
                  <a:prstClr val="black"/>
                </a:solidFill>
                <a:latin typeface="Calibri" panose="020F0502020204030204" pitchFamily="34" charset="0"/>
              </a:rPr>
              <a:t>Receive care in a safe environment and be protected </a:t>
            </a:r>
            <a:br>
              <a:rPr lang="en-US" sz="1200" dirty="0">
                <a:solidFill>
                  <a:prstClr val="black"/>
                </a:solidFill>
                <a:latin typeface="Calibri" panose="020F0502020204030204" pitchFamily="34" charset="0"/>
              </a:rPr>
            </a:br>
            <a:r>
              <a:rPr lang="en-US" sz="1200" dirty="0">
                <a:solidFill>
                  <a:prstClr val="black"/>
                </a:solidFill>
                <a:latin typeface="Calibri" panose="020F0502020204030204" pitchFamily="34" charset="0"/>
              </a:rPr>
              <a:t>from abuse, neglect and harassment.</a:t>
            </a:r>
          </a:p>
          <a:p>
            <a:r>
              <a:rPr lang="en-US" sz="1200" dirty="0">
                <a:solidFill>
                  <a:prstClr val="black"/>
                </a:solidFill>
                <a:latin typeface="Calibri" panose="020F0502020204030204" pitchFamily="34" charset="0"/>
              </a:rPr>
              <a:t>Have abuse, neglect or harassment investigated.</a:t>
            </a:r>
          </a:p>
          <a:p>
            <a:r>
              <a:rPr lang="en-US" sz="1200" dirty="0">
                <a:solidFill>
                  <a:prstClr val="black"/>
                </a:solidFill>
                <a:latin typeface="Calibri" panose="020F0502020204030204" pitchFamily="34" charset="0"/>
              </a:rPr>
              <a:t>Be treated in a respectful and dignified manner regardless of their race, age, sexual orientation, gender expression, gender identity, disability, cultural, psychosocial or spiritual values.</a:t>
            </a:r>
          </a:p>
          <a:p>
            <a:r>
              <a:rPr lang="en-US" sz="1200" dirty="0">
                <a:solidFill>
                  <a:prstClr val="black"/>
                </a:solidFill>
                <a:latin typeface="Calibri" panose="020F0502020204030204" pitchFamily="34" charset="0"/>
              </a:rPr>
              <a:t>Access protective and advocacy services.</a:t>
            </a:r>
          </a:p>
          <a:p>
            <a:r>
              <a:rPr lang="en-US" sz="1200" dirty="0">
                <a:solidFill>
                  <a:prstClr val="black"/>
                </a:solidFill>
                <a:latin typeface="Calibri" panose="020F0502020204030204" pitchFamily="34" charset="0"/>
              </a:rPr>
              <a:t>Advocacy Services are agencies or groups of people organized around specific populations or diseases that provide assistance, support and resources</a:t>
            </a:r>
          </a:p>
          <a:p>
            <a:r>
              <a:rPr lang="en-US" sz="1200" dirty="0">
                <a:solidFill>
                  <a:prstClr val="black"/>
                </a:solidFill>
                <a:latin typeface="Calibri" panose="020F0502020204030204" pitchFamily="34" charset="0"/>
              </a:rPr>
              <a:t>Protective Services are agencies funded by public funds to investigate and look after vulnerable populations.</a:t>
            </a:r>
          </a:p>
          <a:p>
            <a:r>
              <a:rPr lang="en-US" sz="1200" dirty="0">
                <a:solidFill>
                  <a:prstClr val="black"/>
                </a:solidFill>
                <a:latin typeface="Calibri" panose="020F0502020204030204" pitchFamily="34" charset="0"/>
              </a:rPr>
              <a:t>Be free from any form of restraints and seclusion that are NOT medically necessary or needed to prevent harm to self or to others. </a:t>
            </a:r>
          </a:p>
          <a:p>
            <a:r>
              <a:rPr lang="en-US" sz="1200" dirty="0">
                <a:solidFill>
                  <a:prstClr val="black"/>
                </a:solidFill>
                <a:latin typeface="Calibri" panose="020F0502020204030204" pitchFamily="34" charset="0"/>
              </a:rPr>
              <a:t>Restraints and seclusion are not to be used as a means of coercion, discipline, convenience or retaliation.</a:t>
            </a:r>
          </a:p>
          <a:p>
            <a:endParaRPr lang="en-US" dirty="0"/>
          </a:p>
        </p:txBody>
      </p:sp>
    </p:spTree>
    <p:extLst>
      <p:ext uri="{BB962C8B-B14F-4D97-AF65-F5344CB8AC3E}">
        <p14:creationId xmlns:p14="http://schemas.microsoft.com/office/powerpoint/2010/main" val="2065622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Highlights Of Hospice Patient And Caregiver Rights And Responsibilities</a:t>
            </a:r>
            <a:endParaRPr lang="en-US" b="1" i="0" u="none" strike="noStrike" baseline="0" dirty="0">
              <a:solidFill>
                <a:schemeClr val="accent6">
                  <a:lumMod val="10000"/>
                </a:schemeClr>
              </a:solidFill>
              <a:latin typeface="Calibri" panose="020F0502020204030204" pitchFamily="34" charset="0"/>
            </a:endParaRPr>
          </a:p>
        </p:txBody>
      </p:sp>
      <p:sp>
        <p:nvSpPr>
          <p:cNvPr id="3" name="Text Placeholder 2"/>
          <p:cNvSpPr>
            <a:spLocks noGrp="1"/>
          </p:cNvSpPr>
          <p:nvPr>
            <p:ph sz="half" idx="1"/>
          </p:nvPr>
        </p:nvSpPr>
        <p:spPr>
          <a:xfrm>
            <a:off x="714818" y="2457544"/>
            <a:ext cx="4066793" cy="988333"/>
          </a:xfrm>
        </p:spPr>
        <p:txBody>
          <a:bodyPr>
            <a:normAutofit fontScale="92500" lnSpcReduction="20000"/>
          </a:bodyPr>
          <a:lstStyle/>
          <a:p>
            <a:pPr marL="0" indent="0">
              <a:buNone/>
            </a:pPr>
            <a:r>
              <a:rPr lang="en-US" sz="3600" b="1" dirty="0">
                <a:solidFill>
                  <a:schemeClr val="accent6">
                    <a:lumMod val="10000"/>
                  </a:schemeClr>
                </a:solidFill>
                <a:latin typeface="Calibri" panose="020F0502020204030204" pitchFamily="34" charset="0"/>
              </a:rPr>
              <a:t>Rights to Pain Management</a:t>
            </a:r>
            <a:endParaRPr lang="en-US" sz="3600" b="1" i="0" u="none" strike="noStrike" baseline="0" dirty="0">
              <a:solidFill>
                <a:prstClr val="black"/>
              </a:solidFill>
              <a:latin typeface="Calibri" panose="020F0502020204030204" pitchFamily="34" charset="0"/>
            </a:endParaRPr>
          </a:p>
        </p:txBody>
      </p:sp>
      <p:sp>
        <p:nvSpPr>
          <p:cNvPr id="4" name="Content Placeholder 3">
            <a:extLst>
              <a:ext uri="{FF2B5EF4-FFF2-40B4-BE49-F238E27FC236}">
                <a16:creationId xmlns:a16="http://schemas.microsoft.com/office/drawing/2014/main" id="{F7114308-3407-425B-B1AC-F41265B2EE59}"/>
              </a:ext>
            </a:extLst>
          </p:cNvPr>
          <p:cNvSpPr>
            <a:spLocks noGrp="1"/>
          </p:cNvSpPr>
          <p:nvPr>
            <p:ph sz="half" idx="2"/>
          </p:nvPr>
        </p:nvSpPr>
        <p:spPr/>
        <p:txBody>
          <a:bodyPr>
            <a:normAutofit fontScale="92500" lnSpcReduction="20000"/>
          </a:bodyPr>
          <a:lstStyle/>
          <a:p>
            <a:pPr>
              <a:buFont typeface="Arial" panose="020B0604020202020204" pitchFamily="34" charset="0"/>
              <a:buChar char="•"/>
            </a:pPr>
            <a:r>
              <a:rPr lang="en-US" sz="1400" dirty="0">
                <a:solidFill>
                  <a:prstClr val="black"/>
                </a:solidFill>
                <a:latin typeface="Calibri" panose="020F0502020204030204" pitchFamily="34" charset="0"/>
              </a:rPr>
              <a:t>Patients have the right to a appropriate assessment and management of pain.</a:t>
            </a:r>
          </a:p>
          <a:p>
            <a:pPr>
              <a:buFont typeface="Arial" panose="020B0604020202020204" pitchFamily="34" charset="0"/>
              <a:buChar char="•"/>
            </a:pPr>
            <a:r>
              <a:rPr lang="en-US" sz="1400" dirty="0">
                <a:solidFill>
                  <a:prstClr val="black"/>
                </a:solidFill>
                <a:latin typeface="Calibri" panose="020F0502020204030204" pitchFamily="34" charset="0"/>
              </a:rPr>
              <a:t>Blessing Hospital provides language access services that enable patients with limited English proficiency (LEP), impaired hearing or other sensory impairments to participate actively in care, from admission through discharge, by the provision of language services, which allow successful exchange of information between patients and healthcare providers.</a:t>
            </a:r>
          </a:p>
          <a:p>
            <a:pPr>
              <a:buFont typeface="Arial" panose="020B0604020202020204" pitchFamily="34" charset="0"/>
              <a:buChar char="•"/>
            </a:pPr>
            <a:r>
              <a:rPr lang="en-US" sz="1400" dirty="0">
                <a:solidFill>
                  <a:prstClr val="black"/>
                </a:solidFill>
                <a:latin typeface="Calibri" panose="020F0502020204030204" pitchFamily="34" charset="0"/>
              </a:rPr>
              <a:t>Patients are assessed, provided interventions and re-assessed to ensure the interventions were effective.</a:t>
            </a:r>
          </a:p>
          <a:p>
            <a:pPr>
              <a:buFont typeface="Arial" panose="020B0604020202020204" pitchFamily="34" charset="0"/>
              <a:buChar char="•"/>
            </a:pPr>
            <a:r>
              <a:rPr lang="en-US" sz="1400" dirty="0">
                <a:solidFill>
                  <a:prstClr val="black"/>
                </a:solidFill>
                <a:latin typeface="Calibri" panose="020F0502020204030204" pitchFamily="34" charset="0"/>
              </a:rPr>
              <a:t>Education regarding pain management.</a:t>
            </a:r>
          </a:p>
          <a:p>
            <a:endParaRPr lang="en-US" dirty="0"/>
          </a:p>
        </p:txBody>
      </p:sp>
      <p:pic>
        <p:nvPicPr>
          <p:cNvPr id="7" name="Picture 6">
            <a:extLst>
              <a:ext uri="{FF2B5EF4-FFF2-40B4-BE49-F238E27FC236}">
                <a16:creationId xmlns:a16="http://schemas.microsoft.com/office/drawing/2014/main" id="{63170E53-A7F7-45EF-99C6-E11B741628A4}"/>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14818" y="3700884"/>
            <a:ext cx="3787870" cy="1935877"/>
          </a:xfrm>
          <a:prstGeom prst="rect">
            <a:avLst/>
          </a:prstGeom>
        </p:spPr>
      </p:pic>
    </p:spTree>
    <p:extLst>
      <p:ext uri="{BB962C8B-B14F-4D97-AF65-F5344CB8AC3E}">
        <p14:creationId xmlns:p14="http://schemas.microsoft.com/office/powerpoint/2010/main" val="1991615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Highlights Of Hospice Patient And Caregiver Rights And Responsibilities</a:t>
            </a:r>
            <a:endParaRPr lang="en-US" b="1" i="0" u="none" strike="noStrike" baseline="0" dirty="0">
              <a:solidFill>
                <a:schemeClr val="accent6">
                  <a:lumMod val="10000"/>
                </a:schemeClr>
              </a:solidFill>
              <a:latin typeface="Calibri" panose="020F0502020204030204" pitchFamily="34" charset="0"/>
            </a:endParaRPr>
          </a:p>
        </p:txBody>
      </p:sp>
      <p:sp>
        <p:nvSpPr>
          <p:cNvPr id="3" name="Text Placeholder 2"/>
          <p:cNvSpPr>
            <a:spLocks noGrp="1"/>
          </p:cNvSpPr>
          <p:nvPr>
            <p:ph type="body" idx="1"/>
          </p:nvPr>
        </p:nvSpPr>
        <p:spPr>
          <a:xfrm>
            <a:off x="665415" y="2047875"/>
            <a:ext cx="3815306" cy="553373"/>
          </a:xfrm>
        </p:spPr>
        <p:txBody>
          <a:bodyPr/>
          <a:lstStyle/>
          <a:p>
            <a:r>
              <a:rPr lang="en-US" sz="2400" b="1" dirty="0">
                <a:solidFill>
                  <a:schemeClr val="accent6">
                    <a:lumMod val="10000"/>
                  </a:schemeClr>
                </a:solidFill>
                <a:latin typeface="Calibri" panose="020F0502020204030204" pitchFamily="34" charset="0"/>
              </a:rPr>
              <a:t>Rights To Privacy:  HIPAA</a:t>
            </a:r>
            <a:endParaRPr lang="en-US" sz="2400" dirty="0">
              <a:solidFill>
                <a:prstClr val="black"/>
              </a:solidFill>
              <a:latin typeface="Calibri" panose="020F0502020204030204" pitchFamily="34" charset="0"/>
            </a:endParaRPr>
          </a:p>
        </p:txBody>
      </p:sp>
      <p:sp>
        <p:nvSpPr>
          <p:cNvPr id="4" name="Content Placeholder 3">
            <a:extLst>
              <a:ext uri="{FF2B5EF4-FFF2-40B4-BE49-F238E27FC236}">
                <a16:creationId xmlns:a16="http://schemas.microsoft.com/office/drawing/2014/main" id="{AC7B33D6-FB70-4669-8F66-4C42223550BD}"/>
              </a:ext>
            </a:extLst>
          </p:cNvPr>
          <p:cNvSpPr>
            <a:spLocks noGrp="1"/>
          </p:cNvSpPr>
          <p:nvPr>
            <p:ph sz="half" idx="2"/>
          </p:nvPr>
        </p:nvSpPr>
        <p:spPr/>
        <p:txBody>
          <a:bodyPr/>
          <a:lstStyle/>
          <a:p>
            <a:r>
              <a:rPr lang="en-US" sz="1200" dirty="0">
                <a:solidFill>
                  <a:prstClr val="black"/>
                </a:solidFill>
                <a:latin typeface="Calibri" panose="020F0502020204030204" pitchFamily="34" charset="0"/>
              </a:rPr>
              <a:t>•Any unique identifying number or code To have their personal health information (PHI) kept confidential. </a:t>
            </a:r>
          </a:p>
          <a:p>
            <a:r>
              <a:rPr lang="en-US" sz="1200" dirty="0">
                <a:solidFill>
                  <a:prstClr val="black"/>
                </a:solidFill>
                <a:latin typeface="Calibri" panose="020F0502020204030204" pitchFamily="34" charset="0"/>
              </a:rPr>
              <a:t>This information includes but not limited too: •Names •Dates, except year  •Telephone numbers •Geographic data •FAX numbers •Social Security numbers •Email addresses •Medical record numbers •Medical information Account numbers •Health plan beneficiary numbers •Full face photos and comparable images </a:t>
            </a:r>
          </a:p>
          <a:p>
            <a:endParaRPr lang="en-US" sz="1200" dirty="0">
              <a:solidFill>
                <a:prstClr val="black"/>
              </a:solidFill>
              <a:latin typeface="Calibri" panose="020F0502020204030204" pitchFamily="34" charset="0"/>
            </a:endParaRPr>
          </a:p>
          <a:p>
            <a:endParaRPr lang="en-US" dirty="0"/>
          </a:p>
        </p:txBody>
      </p:sp>
      <p:sp>
        <p:nvSpPr>
          <p:cNvPr id="10" name="Text Placeholder 9">
            <a:extLst>
              <a:ext uri="{FF2B5EF4-FFF2-40B4-BE49-F238E27FC236}">
                <a16:creationId xmlns:a16="http://schemas.microsoft.com/office/drawing/2014/main" id="{2E494997-93FB-4A4B-B8BC-3DA383F0502C}"/>
              </a:ext>
            </a:extLst>
          </p:cNvPr>
          <p:cNvSpPr>
            <a:spLocks noGrp="1"/>
          </p:cNvSpPr>
          <p:nvPr>
            <p:ph type="body" sz="quarter" idx="3"/>
          </p:nvPr>
        </p:nvSpPr>
        <p:spPr/>
        <p:txBody>
          <a:bodyPr/>
          <a:lstStyle/>
          <a:p>
            <a:r>
              <a:rPr lang="en-US" sz="2400" b="1" dirty="0">
                <a:solidFill>
                  <a:schemeClr val="accent6">
                    <a:lumMod val="10000"/>
                  </a:schemeClr>
                </a:solidFill>
                <a:latin typeface="Calibri" panose="020F0502020204030204" pitchFamily="34" charset="0"/>
              </a:rPr>
              <a:t>Rights To Voice Grievances and other Rights</a:t>
            </a:r>
          </a:p>
        </p:txBody>
      </p:sp>
      <p:sp>
        <p:nvSpPr>
          <p:cNvPr id="11" name="Content Placeholder 10">
            <a:extLst>
              <a:ext uri="{FF2B5EF4-FFF2-40B4-BE49-F238E27FC236}">
                <a16:creationId xmlns:a16="http://schemas.microsoft.com/office/drawing/2014/main" id="{8FDE830E-DD52-4DB2-BAA7-4981B27955C5}"/>
              </a:ext>
            </a:extLst>
          </p:cNvPr>
          <p:cNvSpPr>
            <a:spLocks noGrp="1"/>
          </p:cNvSpPr>
          <p:nvPr>
            <p:ph sz="quarter" idx="4"/>
          </p:nvPr>
        </p:nvSpPr>
        <p:spPr>
          <a:xfrm>
            <a:off x="4663282" y="2926053"/>
            <a:ext cx="4044825" cy="2934999"/>
          </a:xfrm>
        </p:spPr>
        <p:txBody>
          <a:bodyPr/>
          <a:lstStyle/>
          <a:p>
            <a:r>
              <a:rPr lang="en-US" sz="1200" dirty="0">
                <a:solidFill>
                  <a:prstClr val="black"/>
                </a:solidFill>
                <a:latin typeface="Calibri" panose="020F0502020204030204" pitchFamily="34" charset="0"/>
              </a:rPr>
              <a:t>Voice Grievances without worrying about retribution</a:t>
            </a:r>
          </a:p>
          <a:p>
            <a:r>
              <a:rPr lang="en-US" sz="1200" b="1" dirty="0">
                <a:solidFill>
                  <a:prstClr val="black"/>
                </a:solidFill>
                <a:latin typeface="Calibri" panose="020F0502020204030204" pitchFamily="34" charset="0"/>
              </a:rPr>
              <a:t>Filming: </a:t>
            </a:r>
            <a:r>
              <a:rPr lang="en-US" sz="1200" dirty="0">
                <a:solidFill>
                  <a:prstClr val="black"/>
                </a:solidFill>
                <a:latin typeface="Calibri" panose="020F0502020204030204" pitchFamily="34" charset="0"/>
              </a:rPr>
              <a:t>Consent is required prior to filming or recording patients for purposes other than identification, diagnosis or treatment.  Filming and Recording refers to photographic, video, electronic or audio media.  This would include any pictures taken by visitors and “selfies.”   Avoid having unintended pictures taken of our patients.</a:t>
            </a:r>
          </a:p>
          <a:p>
            <a:endParaRPr lang="en-US" dirty="0"/>
          </a:p>
        </p:txBody>
      </p:sp>
      <p:pic>
        <p:nvPicPr>
          <p:cNvPr id="19" name="Picture 18">
            <a:extLst>
              <a:ext uri="{FF2B5EF4-FFF2-40B4-BE49-F238E27FC236}">
                <a16:creationId xmlns:a16="http://schemas.microsoft.com/office/drawing/2014/main" id="{D86DFD4C-B6C1-407B-B82D-BEFEFB3856A5}"/>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29002" y="4256753"/>
            <a:ext cx="3468558" cy="2449669"/>
          </a:xfrm>
          <a:prstGeom prst="rect">
            <a:avLst/>
          </a:prstGeom>
        </p:spPr>
      </p:pic>
    </p:spTree>
    <p:extLst>
      <p:ext uri="{BB962C8B-B14F-4D97-AF65-F5344CB8AC3E}">
        <p14:creationId xmlns:p14="http://schemas.microsoft.com/office/powerpoint/2010/main" val="2679840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PROJECT_FOLDER_UPDATED" val="1"/>
  <p:tag name="ISPRING_SCORM_RATE_SLIDES" val="0"/>
  <p:tag name="ISPRING_SCORM_PASSING_SCORE" val="80.000000"/>
  <p:tag name="ISPRING_ULTRA_SCORM_COURSE_ID" val="AA3620C9-FD21-4D27-81BB-D1CD7CBD1C5B"/>
  <p:tag name="ISPRINGONLINEFOLDERID" val="0"/>
  <p:tag name="ISPRINGONLINEFOLDERPATH" val="Content List"/>
  <p:tag name="ISPRINGCLOUDFOLDERID" val="0"/>
  <p:tag name="ISPRINGCLOUDFOLDERPATH" val="Repository"/>
  <p:tag name="ISPRING_RESOURCE_PATHS_HASH_PRESENTER" val="809da4ed221683a142d5668a3f573f3c086cfe3"/>
  <p:tag name="ISPRING_SCORM_REPORT_STATUS" val="3"/>
  <p:tag name="ISPRING_PLAYERS_CUSTOMIZATION" val="UEsDBBQAAgAIAHxzf0ipAcR2+wIAALAIAAAUAAAAdW5pdmVyc2FsL3BsYXllci54bWytVU1v2zAMPadA/4Ohe6WkH2sb2C26AsUO61Ag67ZboNqKrcW2PEmum/76UZK/53QrsEMCm+J7pMhH2r9+yVLvmUnFRR6gBZ4jj+WhiHgeB+jx693RBbq+Ojzwi5TumPR4FKAy5wZAU+RFTIWSFxrAD1QnAeoZMDAjr5BcSK53wH0G3G2k41N0eDADl1wFKNG6WBJSVRXmChB5rERaGhKFQ5GRQjLFcs0kcWkgr8Eu9d/R8MtETvSuYKqHLPT7A9ckLceL4gOS6gQLGZPj+XxBftx/XoUJy+gRz5WmeciQB5Wc2VI+0XB7L6IyZcrYZr5LcsW0NklY28zXS764yD0lwwA5h3XGlKIxUzjNY0QclkyA/U1KVVLzqAGt4VVbXvNav7V5XzdutnOkcy7Kp5SrBI76kM46CfTJMKqf2etaBT02CrozTMiT7FfJJYvs67dWjPMFcgFbxdk8sapCOICnOxpqIXe3AAMV1R3EbdOwaxq2oJYDt9FXHQVqbrthVJeSNaWa+c88YuILlZIaWVxpWTKfjIw1lgzBPnFXrpvUNcRPdJae/UNvjN+oNT/VW52xgP/RmE9A1NaE5xF7uePgo1kGNdUMim1sWBcpNjG7nFT5lPV0PTC5HOumwEU8TWXMYAwjqinp7GQflEmqwCUs5QjbO9gLTnicpPDTkwzj0700GZXbSYbewV5wKsLtBLQ1t2Uk4zqOxNQqyCcT68QPS6VFxl+tPAd7Ri+tDt8auebopuDtwfn8j1EcxGgGc4MmVpd56u2r5vDBzKlWnc+6cJaBWmEemC4L59XMQlmMfCK2oWWqb/s5NfuwBx3lPDUd01zfQe+iWvFX5lU8Ml+6xYmpScKMZgL04eKkxwD9hO0yCG9N+yJuRN7UAWNi39y/rWiz5evWua7v67APNXzmrHIYN1MfQR2xFGUejXqIi+4jolLYaTeSUS9lG7jR4hhEKooAncJDfefLs8vuyueLywZr83pwgV0u71jpdcKdgkit6/Yifr0b4PE3UEsDBBQAAgAIAK9jk0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CvY5NIo/9by60DAACAEAAAJwAAAHVuaXZlcnNhbC9mbGFzaF9wdWJsaXNoaW5nX3NldHRpbmdzLnhtbNVY3W4aORS+5ymsqXpZJmnTbRYNRFEyKKgEEDPptqqqyIwNY8Vjz9oeKL3q0+yD7ZPs8RgS2CStaUvVCkUw9jnfOf7O3zjRyceCozlVmknRDg6bBwGiIpOEiVk7uEq7z44DpA0WBHMpaDsQMkAnnUZUVhPOdJ5QY0BUI4ARulWadpAbU7bCcLFYNJkuld2VvDKAr5uZLMJSUU2FoSosOV7Cl1mWVAcrBA8A+CukWKl1Gg2EIod0KUnFKWIEPBfMHgrzLsc6D0InNsHZzUzJSpAzyaVCajZpB0+OT+1nLeOgzllBheVEd2DRLpsWJoRZLzBP2CeKcspmObj76ihAC0ZM3g5eHDy3MCAe3oepwd3ZsYU5k0CCMCv8ghpMsMHu0Rk09KPR6wW3RJYCFyxLYQdZAtrBeXqd9Hvn8fVgmMbJ9UV62Xc+7KCUxm/THZTSXtqPd5H3hb94N4rH/d7g9XU6HPbT3uhOCxjdIiQKtxmLgFlZqYzeEhZhY3CWQwBAZ4q5plG4ubQWm0qxxbJ9RhPJIYtqLSiIYkLJABd0I6+SGya6IHkYoCkchC/bwbCkAiVYQC4zgznLbgF0NdGGmTqHuyvpU8UwR4AHxUbRZRLcueAYynKsNN10bb2jbQJlnfcDaaj+UDOzWnpM9C9ZcYKWskKc3VBkJAK6qgJ+5RRtJiWaKlnUq1A3BmnOwLk5owtKTnwMvQMTRQWaUKQlp8ZZ+Ltin9CETqUCXIrnUNKwzrTDb+4EXGKt70Dx2senLtV6g/P47VN7QEzmWGQ7gkN+0KI0e8HHSySkWesBHRmuNK2DQhip93zO1vz2MGhWVNyF+UcHYwN6jyHZj5VdAvNVD7zN5nheF6ItrhoaSpBBSBwmbGTQXZioqC9ghgWSgi8RzqALalvWcyYrDSuugB20/nYPnT5ion6aQScEi4pQ5QV5cPj8xdHLP14d/9lqhv9+/ufZF5VW82HEsTXnBsTZowPIT+t/Y+grSl8YRvd0u1IVNlHJPaMPD9jVPLvf4qPQjp+Hp5FR1a87jJL4dHx2gcZxctVPk5ZPQgwk1J7JckipqX0n89EZXqUQktgL3jLvIzgax2+8ACGIXrXjZ3Yw9Drwax+psZvmo41J7uUCdP+Z62bQ/zkrGKTwb1HLj5XV97eBn1LK3/1i6XrBnkqZYpXlENW9ZcJv0S73SfGvxJp7ur1Wbd2jovDBG6vdKZhgBXBp3wlur7mdl0cHcDN7cKvRALTt/xp0Gv8BUEsDBBQAAgAIAK9jk0gy46oz3AIAAIUKAAAhAAAAdW5pdmVyc2FsL2ZsYXNoX3NraW5fc2V0dGluZ3MueG1slVbbTuMwEH3nK6ruO2GvBclUKm1XQmIBAcvrykmmiVXHjmynbP9+fQux24ZkM6oUz5xjj+eWIrklbH42maCsEQKYeoGqpljBJMUSbvPr6c3T4n61Xv1ZPvx+el5PEwfmlItnUIqwQhpNq5sQTUkbpTg7zzhTesdzxkWF6XT+6ad9UGKRQyy+AzGWs8EZdMfM7DOG4s/4PjPSR8h4VWO2v+MFP09xti0Eb1g+6Fq5r0FQwrYaeXE1W657D6BEqlsFVeTT+tLIOEotQEowLv1YGxlkUZwCbU+6sM9ITnfUx7c/oO2IJMrSFp+N9NFqXEAc5MuFkX4807vHWZkZ+Zig4K/S0K9fjPRCKd6DiDdffTPSy+B1U/9PjdSCFyagMefjJL5zKMe5bj/j1YWRQYK5kDloMAs+PPauqwDkX8O+R6ZdBaePJq4HA8EkPaUwV6IBlLQrZ5Mlf3tolO4PmG8wlRoQqjrQo3b6ETcygnXKDvgEb4TlIcprOsgrp00FS+dxiIwNHWG5vLHTIsS+6wIfBey80t31QNkh73Vkj5CBskM+U5LDA6P7I/ihxXHaLN9gn88gAd77KAPaDAzrZe63blet1Rx1Z5pXBmd7RYupeA5zafx5IRWYzKHE6pxPyZFTiOEdKbAinP0yuHRvbyNRcmDw1Xa6tpAiisKpkrM+6kEdJsyuzwYDgtyHobucW0+UnuPXU6wUzspKf5jkdOJ5ulF0YNwX8ZhhJqWGg7hlGx5w7Nl9pAqLLYgXzqkcS2FcwWgwd/3VB0dJEASUnA4z8pucij9rqhTEWqeNQFs3sc7hSlKUVP/UK4E3yFujz0uP1VFVqfdjmNB3eKDxVQBYZGVbtm7hLFVDFaGwA+qtgcJeue9uSOoy7au4hbqDjQprzmtGFaUfFl2xRJMuMpwgvGq/TjOcZXgUK5xKe7Oo9dtJ3PV+NJvbeWaKLxxldu1rKdpY248jqJXm7+c/UEsDBBQAAgAIAK9jk0g54CX/lgMAABEQAAAmAAAAdW5pdmVyc2FsL2h0bWxfcHVibGlzaGluZ19zZXR0aW5ncy54bWzVV+9uGjkQ/85TWFv1Y9n0fw4tRFGyUVAJIHbTa3U6RWZtWKtee2t7ofRTn6YP1ie58RoSOJLU9I6mFULg8cxvxjPz8+xGR58KjmZUaSZFO3jaPAgQFZkkTEzbwWV69uQwQNpgQTCXgrYDIQN01GlEZTXmTOcJNQZUNQIYoVulaQe5MWUrDOfzeZPpUtldySsD+LqZySIsFdVUGKrCkuMF/JhFSXWwRPAAgG8hxdKs02ggFDmkC0kqThEjELlg9lCYn5uCB6HTGuPsw1TJSpATyaVCajpuB48Oj+1npeOQTllBhU2J7oDQik0LE8JsEJgn7DNFOWXTHKJ9/SJAc0ZM3g6eHzyzMKAebsPU4O7o2MKcSMiBMEv8ghpMsMFu6Rwa+snolcCJyELggmUp7CB7/nZwml4lve5pfNUfpHFydZ5e9FwMOxil8bt0B6O0m/biXfR94c/fD+NRr9t/c5UOBr20O7yxgoxuJCQKNzMWQWZlpTJ6nbAIG4OzHAoANhPMNY3CddFKbSLFRpbtGo0lhyaqrYAPxZiSPi4gyOGZCNAEIueLdjAoqUAJFtC7zGDOsmsLXY21Yabu2bOl9rFimCPoSyAXRRdJcOPTpSTLsdJ0PZbVjrYdk3X+6ktD9d91Kpaiu1T/lBUnaCErxNkHioxEkJ+qgH85RetdiCZKFrWUY22Q5gyCmzE6p+TIx9F7cFFUYAmkLDk1zsPHin1GYzqRCnApngGFQc60w2/uBFxirW9A8SrGx663uv3T+N1je0BMZlhkO4JDQ9CiNHvBxwskpFnZQToyXGlaF4UwUu/5nK3542XQrKi4K/P/XYw16D2WZD9edinMdyPwdpvjWU1ES64aGijIoCQOEzYyuHiYqKgvYIYFkoIvEM7g2tOW1jMmKw0SR2AHrX88QmePmKhXU5io4FERqrwgD54+e/7i5avXh3+0muG3L1+f3Gu0HAhDjq07NxFO7pw4flb/mjvfMbpn+mzZnklV2EYlW05vn6jLAbZ9xUehnTe3jx+jqq3pM3648ZPEx6OTczSKk8temrR8WqAvgW0my6GJJvaxy8dmcJlCEWIveJtrH8XhKH7rBQhl82KLn9v+wOvAb3y0Rm5+D9dmt1cIcN9P3f0FNz5nBYOm/S3YexeR/jvxfwp5b312ZPey1/F9T+SlWGU51HFvtX+4K/HhsvorJcqtrl+PNt6HovDWN88GyDdf4zuNfwBQSwMEFAACAAgAr2OTSJX3VTyPAQAAEgYAAB8AAAB1bml2ZXJzYWwvaHRtbF9za2luX3NldHRpbmdzLmpzjZTLbsIwEEX3fEXkbitEn9DuUKFSJRaV2l3VhROGEOHYlu2kpIh/b8a8YseBejb46nDnEXk2vag+JCHRc7Sxv+393b1bDVAzqoBrV2cdeo460Sybw2eWA8s4EA8pEVlQpuGob09IyJlw6xpXH+irG4ZEHM0aogyJKuCrQ2AZAH9C4Dok/h7+3Ws0tmuqMeq4MEbwfiK4AW76XKicWoZcvdrT7NGDRQnqArqgCTimQ3u6yJPjwxCjySUil5RXM5GKfkyTVapEwedd+ZeVBFV/9NUOGDwNX6aOHcu0eTOQ+4mnI4xuUirQGvZ5H6cYQZjRGFjDd2DPGdQxbjfk0WWmM3OgxzcYTVrSFFpTGo0xXIzXXq1pDjHanIG12RF3txgOwWgFqmU1ucdwQCEL+Y8PKJVIcSIttD3zI8oEnWc83aceYAQ5LBZtu6Z3atSWPyHOExLeE1qGXl/etTxCD9/TjLuXDnm1l3cWystCYiixCGjy7BZyijH+HsH7V0SoMTRZ5vV6qMv9vlSYt4G3ve0fUEsDBBQAAgAIALBjk0hU1uyh4hoAAKE8AAAXAAAAdW5pdmVyc2FsL3VuaXZlcnNhbC5wbmfte3lUk9e6Pq09ek5FqS2aoEKqaGlVEpE6MqTVinocqFUmA4mCGBRIRCQMmdpaRQmQWq+mliFXUVGBBBmSmJBECyFqlBSohJBJEilCCDEMScx4E3Bqf+uu37nr3rvuP/wBX77v28+73/28+33e/a2195mvd22Z9f789z08PGZt2/rVNx4e7+k8PKb5/H2660k88Q7VdXkn85stGz1obQsHXDfvIb/c+aWHxy3yTNuBv7nu/3F0a1ymh8fsZvffO0L09YMeHqFrtn315d4cuE6hIunGs5wZzrvy/nCT8p9fbD377Wfesy7tb/zbgtpTnwTe9f7wnys2nhw8uWTvxu83+y+9da1m4eEKYc4vK1X6X0pN94WRXdWrg1MPyevFmn94lV60Jx1iIJVH4UNh/WfP7czWK8Ne9EGIuSOjVKft90jCyEcuhzyezK+eBTayuvsYYUCdQwN1+HOD3M+P2hOpsLJiTPawfBv97+4n8tLugV1bOJFQ++fcdyeajCbSsUvgwSUJk++burV+udoaZsfMd1y335YAsAp/qXvUHnf6hSkz3D9mtP5L15in/VDni/v5IELOSPsWUFkHkuNy/4TwE79KotNEjAQJSeZ2MuH4SMd2SFmodag+IDJs/Pf7GjKUMNKdRPY9b+Zd0OP6QwLofEeeJfZofCHG7e/fEn/oEJAW6Sl8W7LlZ0xidUjrWdpHqtFRMZQa/slCrwpfVytPwbMrIhNHZR8eiyuQJmEv5LTGrUkJ2+H4A+34BJ+2bnZEiKsV0PL0XOSwOJKdFiTn2o2yAQ0HIK4VRVTn7y6kSJNadMiGaS4OFiXsNHCG64TZywn5imbzT90Fqozs0glvVl6pqsJeTGta8vkCmt8hA/noQfJcZkn7bNerU8ezBNBnZ8NaRR9Fhp6dHeNVn7OjTlggezRBziZ2D8HSSb1GHhVB+KXF0aEYS/dBsg+T8hLbKOC3loS1GVb9llb76/aD5LOvnic7P95sm+YtjRWAWpIaiHIWd9KR4+1wrK7xHAQ/sD0AYf4V4GdWA/g5bm4V/Fa9dYTCx+VJS9C8XKc/H423CQCIUDwRC8VatUP61EZ+KIoZzhhOagTDJEVOmhalQ2efVeZpa8ShrYbug5uiAsq/Y+T1l2V3iAjmZhDhD43KqjTtGlZysXnSwbayEGruNYRcElcjzuzK6sK39CvmUTUylcN4QgRZ5lehS2rVHZrg8hLJe1Pb/EY//Fh75ztgByec4ZvXFtIjsMqsZ945il9BkMQ1DDtXVSTIVXSiXdtJ3vI4hRmuN2YirplURGcw2UB1vqBWbopChvRslvUGLtAl1sIETtIHSfu8NyljeCPnO7Vcy2CVFxhRY9LUsdrYK1B88EyZ2Fdg55mU2Eq0fkYLKWfwRmX46M8ZHB9X5nvsf7a45oCuCmEftJNtvNU/CPqqgDyGpvsIHufcwVhdLuizqjVSfI2RQqcHTOeY9Z2RULzFcH2+jnYzMvzF07saq0VLr/R/nFudkRaWCZ7eYE9O/ZT0JWquRsGGx06Tz3/KiLaS6bKDm+R5FxTzDb9KeMbGGRVPkgVJjfb6+7rkSWpGjW4f7rIap5dFhZ5LT5gnIc0+0IAdvt3vF8/g/VEC1F0e/1DqTomBL7L8Un/GaorW+nlma5det7aDw/0E4wzTHN6LR+hyOMPXfuGxQ+OmLia0GcwrtvdRxm2jYmc7NRIVMJkhZUyUfB+lJmjogwiOGR0qAivhJlgRBobE00YZ8MULxF+Ipt8cjW2O90yR7QaXtzNAujokX6cP6EEweog46MMILU8zSqe0RAQt28UT950JKDdXQKnyXZOptQEty1ieCsX4PkgBiN+Nh5wrElW5vDT9VBQNGHBNmwpK6yldCkBPp382nV0yX8fgd6KcIz05xLlJiaEVaOyL5Bb9hw8dpcc4wMkYNaUj/DjwdzkPwDCNnJACA/FvtIMLiBc/V5KJ4wxXLNgiR9UtEaHBapHwCRZCQ3kuM4IzTjB+2D1Y5yIjtQFmIl7IOZUQ2gneh+j/CieWUvegAJNkJFwBchPlPc5N3tpsoSv+rF24tJC2dOq4sSeVrnA+03Pa2sH7nKdbLX6oxAbOILLn5PgQA/jk8uqbghxGj2OTt+GbrtV3BCxGOK/aCKJHcOzQDbvDzulXEcYqQFeJ0bfDXqbp2cQU2LSYQkRQbU3QirR8Vs5FjSUnHlJ9d8UpDr7fR6fOrLG+nxq7jxJTocCUyuDZVoMOL5RAA7GHZJsPViQUJmtBV08zKnqMfTczSmpbuaydRmy/e3oJ16D4w8tbkg3rNQ41/wC+OOvF3tBNQdb6B7oDL3Nvnr8kjyH/UE+fkyYzItAJiSzYid/cM3w/A00EiSylVlO9e5yfCoxs7eiwDo2VqpfWSFdm+UlTAF2ihAp7cK86DmNVg4rWaUEFsTpouR1aoK4bymwZZ4p5Je686oBWyf0m5wB7h2GVBMi5kOOsVmfL0+nW2kancAFqo+fxIHOgNOsag5q0akf5Uvi+UntuH2Zlj6vi3PmRxhzYfhAULYY6cZb+87K7L+XS4VBDHIt9r62TueXU8VZ7/hAi/apJ7LSJB6hxs6kvhTI44TG04/lKw4dSmeiliYsOI9q5xmWihHJPCZ90sePRWFuI/kqzdyMFQVhvzxQdCJ40i6IFUHGr3P3Vi8NLHLf7aie1YutaSRWd98vsPaU6gxAU6ZQf635ZCUq0Lh0cWLlZZ1U5CRYkpXkyrRdt6zG5y1/xQzTfjslDHZ9svmQbcnygklpuG6uE7hQXF0y6veTGINHRT+yor0h8CR580Pbm5fKQkGWTfv90hTY0dH0yNbb+xK77/wJusl3Fd6IYH+tvKzvnYsv5XvEOW5pQnGOrjklGbhFMshTltKuc+BHX2Kg4y0ClCbp44OcCqs7sQ6aO33zd5fVl5Wf8B8xaQlf9q54vLasoGzt6cOL3tD3JDef8iicL9v6bhZiO5skCNnvH+fZdeetWTXD83Y1VPdu8tkz4t25lVETIwHPrIzQhc+SPEnS5rRlqa57mNJOdOSNdMLSCH0F9aeFxUCEmKD7+YNOPqD1OK9+JHZEQ7ZIAcZgpflDvGNYPI+rbJsYy49qRVT1cQ+sCqo8XPLfvfCfyPcVxQ3VFtgpvcmA7DN7QyKAHAnGMrSmdyEt8SELKaqhc8IQgLPz5pqgYo+ealAOxHyRJZ4Bwz5/0YalbDCuWDABhzea4CjnmdxL1/rK3Wgd90hIsb1tW/jdvSZxR0A0AkS8tonHgSrayOGgxWMUbylIgC08EeUcYVMBAtSUDoXVcSXrmLsS+V5niWhlz+tiwFPOKDYqvLnEH6cve6qBF07nAzsSDMujMT8GkRYvBJOtprV3Et4kGkoPuCcwfQKwztRgt26Bi4YpyXf/x8fNMcygCa0eQNzTk8TreBvH4q0CAQ3pqKH2CWIbv08vALsa0jU1c+IYF4lqSSdINqIB5ztZmdwiezdOjqYEAE8gfYfRkAwcZFftDR8FKSvGl0cKM9lwa8mWIs6Qu/e1NLzokUyGZ5XMAm/YVHjU45ssTn8kcFXMyylj2+QaGmA0T4IegjIJLi8EIgb0M+fRH1CbDaK39xb0CaiWrLQ7qv/wVh/dTmPvEP5AOLGqRBZWeBOoZJ5oJ38ZC6hOSp232BGizu3UkLZr6HYBKXwC5IvvGllsM1cgO5MFs1dUH9NXUs+dfTZCoQszuwulByijxcZIocX83A38tHpPrbSqb6y/APCepTU/wcGdBzXHfmt1gQjTjhNEyCqKcZCkJz5WHXg3uYju49XtdvSzxOAkp2WwwjFdzHrOH5/t0JQfRBFkS6LI5eqT4J5Ks5d+ZEBqfOP0buYqNako7iuWM5142/8LQb8/fZ2tqAXJbb/9ztXxCO57c2ZtwqIGEtKXlfw98zIA8Ii0KDPeTkEQMTWzh+4ZbZjQulFYfwWUlrLkiEHbZBTr10hPtDksGNIO7el/Lt8wIbhZImyn4ex3IdmUTyu4PFrkcJ7ZpxMZjXUeRb3lecBZcLrgQNg3sKvBn0+YmbcThQkbKKlnUwdHkdOocVrj+CPbi8RISVCTrBSvbCLy3Jsi2DaVdR7O79gNe+eyju5Lv/zJG/90cd32IrH9h1pD1/IABIIlqMMfR38jVzWEFJ3sE4RxHVIp/fad4j61QKM6LwmD2vlLMBKl0d9CkPC/JeiNZP/1+vsx37mQh3/ZNzP8R4GuJy/tIxwDVMfCU7hik73IMiR1DT11COgN12xxXTB0wS4uphjeyfX3whFf4utyhW8JdruXw7idbBX+VYkjT840WCu4Jq+VtHvb2xWGeHz39Zzm2isKOlt58XQYu3RyCGO9k3HyL3Dp+9zThjWVvCsIDR6LXwso/GSH9v0aEHzuuPoTaO6E7ITJr61reWYLtZoukFzHQ98Het1yVIoaCiSMBxGMjdKeF3u/3q1twzxGtTKK10JxjM63yj8M5hjTIM+Jb4f1G3cPNfvnJzvE0fRJRmsxHso5EveExygiwcoGlBAMJUYp7fndGvx+1bf5NsLW6HuhZT6Ymh/yeJWaH6DWuxUQeQ6V1rKrwzb/853HxTRTiC0qlk3vPfLwrS+OTk/oFiZn0tdVh4jv3PysQqe21KKdrzU7F2QzCSpMPM87UeJB5xklrB4NVyuGTAHjOUXsO1rqumo68X95LwYdpXcsyl0oK1XyZUK13OvQgOdEIvJt1488MU5Oh4VFt7GGjxmDMg55qBNarffAGwmmTJs+AiUdjoaJcVD0+JOI2UJ54upCs38IBeiWdhpnO45U6e6DM2s3zVbMzSnJChoPDtzSB1Km3HwZ79a76S0yQ0uLIMhaq8LBBVYuP6GGTc7BhJEjLt/OYcXpIhp017ND0hjKlPN+KuNA9KKxifF1L/aCRikxgnMeHybTpqtkZivEw4dbsruSjir/avn3vjoszJkhMqy9fDxBHwCA7i7QtWUyJbNDlOpa7Ikuxplq4iMaEG9mN3GG20qHRhhvR+SyU/FACg6uvhYM9JTV/jgfxgs78+3otW0aOMbnq4juB02tyQmglCWhttSxNVXwX5cQaujQfSETljUw32W57OpNP7voVVMqfJ6g9jqHZcxrZKBDtYbrKrORROI+/qzAu9bcCJ41Ys2YIEc3eyzxjJZPRqmL6elo9CkRJB+Wz0sJGA4ch2HnxRtec898nNs+U6YPhvywQe8ZTasjNO6//JYxLyy8xfG/VGY5IEWutZscGA8YzXmTMFgtkhlv2+qdt7J04XEK2FXNaVcF0qf8fCfHZeFqtEydyaM8wJclBD2pkQqurBKpyQk7d0dnR6Bl/peRfSL3/fv4K/bAr7C5liFcjuW8h83pPAjr4T6YJlxK6qt5q7hVuvlOve3Lvr0KUwDcLILt4hiL0FaJ0Bor5FyH7l9af/+UF638KsPMQToskQN802mY3WcDH7GtVuFEHTLIH52sY3yp5I5Sff3bqcn85dvipCOEYuUEnjFcF8C2P6cOIPExQYo3sBxZZzBlfXcbUjXNkhN6ZCJaz64UMWuzKQsQ8qpWd/2WY/A0H5xIbsK71MChUu0JZ3EtbNr0S4lKoADrX2DPw29iICAJqefL7LLSVIdGXZ2VfbEc516FAFfbkiJCE7Nfa9lsUprx3OW30KgQ/4MAS4wtzITyz+gZwLDrIyB3r2F4JIrcfKdprMGTZa33pah9c0PV0CNkUo3VcqOcZgU+7srrsaL6EhbOm3TWzJeManS6F6cwzin8hJdoKDwQPExV6S7zWobaP3zLrjVYlASEjb6cEviaV/SDx68Hyw4CKKM9vglboSAat69MkjEsFlqh1qzcIPOYmRTeBusyM1ipzrCchQyUTMZhnmJu89XQrglIzJw2GK5Npa+ghSrhExePy+LrgfzArEkLDg1pqrA9cwu6IdrEHzYTQFjDPqMMl130Y5Pzj0jdTrGpZeRDDl3wz8auCsyumXwVquq43TGc8zmPEeksUAH+VIw6bAUqNJdEDWuuj5Kb5zYndBV+mN3LTYPEBERy8TOtKazH31N3H86VdSQ3p0DubpZJjSjfZ6ZBzYNjr0B+fKwDOTWrfLLzESvCMT/UmffeZstgJTo0N0bMafS3qOp2kgUvIkvKAarW24BKaW5qFtetkMjF/HwIbD/GrZA138YZS1+tTAJR0fchePjpyQ+SbMDbkXIj33CdD1iRcca1yLyXu7wkPRsHikc5VYuBvRvH3JEo5inqY2VqdEnJKB41Z82+ulWvLs3n+3UaLjJlUK3MQOCl4YgbXLik5jw+UXUJZMd6SItlXUs2SnaLX2fBJzV1wRB2w6II5x/OI9EcASBU+upxWD1fPR6OJAfB49KyvDYVN9uDuy2ZbKo6kbcXXIJvThdWfKuFJ3Y5MAV6fX/fpcCZ+ltYhMd2m8fEh4SbjUk6GFHOQJOoygUyUsJlgVD3xopbQAFMlNdjDmRCv4i7h1W1vRnoFyEtc2QMTfyXzimx3rAkqTc+vApYyKOgZNOCVLqGGcJmFczFX36/2QcusxUyma/BMJlMG3QTuUTkt+CyZtUeFlktc3+8XszMUOtNZfFtKAjLBD01nkHd7S85Yi4zkTiOmI1n0vywbU4ApwBRgCjAFmAJMAaYAU4ApwBRgCjAFmAJMAaYAU4ApwBRgCjAFmAJMAaYAU4ApwBTg/xbwrIIcznZKjm2zaNSF9143VxKsunMqh5FpcuaBtxE/bTu1zv+14eXPu2DoMjkXa3IgOpcOPB3bcbp+UUjwhgnrHutW/m9dybiR+wEBEwdleie2Jnvc+S7of+SK2xVue958DmR7MiNAHDr68H4SOQxT1SJZyLMq9OUEkNREOaNtTe/S1Vt5s9SpZGc24IUS8uvEvoXn63NMiuzIcpdzxz9gp/NGztNLCVCp6fZcyRntIVMGTOBsHsXpAVk32lGcdxECEI1F1sID3N3OFlj1fOLnJxQjtlFxpUobHR/A0aUDnBCN87AxDNF1cgvH/C4tc06RlTeI/tC9V/Drlo8ulBMsA8cBt3V1+uzlnEe3TjsrY14cbJhJxqgsXcwOyNAyQf+98LXu0aUD6J8/NP6Y9COeD5OmF2+z8R/x9CLW85Tsj+ghxeKzeJT7AJJsBcEUxzi5kDSEVT5AZe5I7GTfVKGze9vB1u9pm4y33Z6iqnIGnt6y+3G4Q1Z3ozR1cp3URNgds6qn7DGTb9eNWfpfmRuMdc45VTPZrtBN4DWVc3O8LGWtz9DGl9YqJHBsoAJavNPIRScz10dDHQZyp/BJEy25wdrrRfwZrl9cJ57l3vYoa3I6rGtH0O8t/H7IqnJZrFY7c218sV/+KOtC+/CwghPg3qvSqS2PeWm7xOyLlBozCuv0RBc9QSU2Ame5r06Zoymyou0EVkn1PWm/+xwaa6c6uySZI8wVnLtcjjdK90jbRhrpeN3dPqvoQtaLaLkkD0u0Z1ENKnty2VBQ9wNUZxz5ruMfiVpsLKLfiO0pEDHQ6BoyGiTkDnzUCbZadbS0Bhi/Gezg5Om5JnCYPJm6wB00hlkqJlxA+QEMbSF6OSLO8XXo4SMJfvzLaYihINndwOWt11nwBtBVwsg5ainBVqKy/YEMJ/hJNbXnFdfq8Z4MVQzOq92yOl1rx2dI8y5Ljar9sQuiQ2cjFWsKxHxUZpwBuQgbuswVDJ2z/YyZ6ituKGnascYqd+cKUxBlS72VWmtRmnjZG3Ypbmf2j9kbBdXt4IgbOdgE6ClmFqgKeO1Czk9RcuTYYBU9nIXChRbsROKHFtcJDyzn7ESG9KTz6asbdFs4q38NzIjDIVKrCpgS6+60GIOD7ZgfrDGcMVWKG2a+diNZveAX3J6XPAfWcTWXu/Y3tlau7qi5dMRJCA0B94SHpDUqEV1fADY9sXTnGaWYe5zTQxluks/ol55qWF1XI1zsWODqUWfiNfKYwHWSYH1XOtNIfhF134/8oLEIc5HUNG/DyyFuZmTH/074Yl/SntCZK5SIigT3Nl+lqhhVxaInJzDg73PWlGQ5JeMP7g+tKRsHViOnt34LAEFTG0gZaDzVashQxDQMI9EJ/Zd8dGpiXmiK1TmAtC96lUaGp+cir5UIN6dtuZaeehDmr2AAK9iqw0wwTBwO89+ftlaGVCbsNa5LS2YOVAs/VsIhCUV0a3U7CibHYBGpZlKXqSnbtyLBFnfP5XtRIUY2Iz1ELiBq7PbxVwlGioHnLlWEghNnbQ2KFsgMV67roB/ciuCw0sJSUXYeJ7nR3l0HX7yAiYDUcIe2J216011x4GcFYYfxXGs7mMbn2usIZEU0Lo3IHX9BO9ZAgs6UanbfvoXsqelbUzBjqZLsjJCO109mV4lL64IHhjPgim8b3GeUPL82rLjdDatD9qSjmY2tvHFVPXxurp80aWIm+uo2Fha0W8y5WzhZnJxTirxWhRHEiKXluTqZJk1qv93u4sR3mJEsefSSuJHefNA18R8b6KRCjIEw7rW7RXhBt5KJ+qhsHKtsW471ZNTJjncl1SoR4p9hrmCz0qxcFERGIGqvMqyU+zRx9lxXLGsMyI+xKzas3dBzcjz/MAzDHcqc5j5IuQZqlYo7dJpQ9juHoa53hbdXRyTr9Oii/Uh7OXP0Ac9ZMxHuNCgDn9hNaJABKDXfoUKiUYgjHPwhdVQxZlJ3ekNRxxtIM5I4P9DqtIcmc3aN5a4X4cdhkPATq5JZJ1tYhcZrYQNJR+Fr1/SUre7e/JpCWJh9rHNg+rEddXqsW28KiIHGOggpAWXru9V//pUk2k0qkJ3AkX1s5bmtuQ9IrLU7IOpfKxQ7bb0Fb0mx8C0pTnMfOBzD8q+7xN2QJx+ayf5np8TmPlS68GZJd3Q4RGrinFf88XN837Ws3vZhNvWBj8mX6j+ZFMInF5Hl27LPumySYUYuSpBVJ/M7YSb+ghdTXK3BLdpjdI1XjLw/qukPgHvIP/pq9MwQcf3D4vG4UxLDkobtRe6dXh4PWz6iFCezQvQpWYVJyTio69XnExu17/Q/ZcMf5ZwDWx7cTzKXU7S4x9cnlg8eswv/k+tDf/6LR+iOmR6vT76ahhXbIe+571HwoSyybTib//Z9qc0ZKpvAhhNvdW6urEgYcx9tHZg7cXZWC7DKB++mAOxGJj/sxVhnZOcC93OPGIj7qK7jt/v3ndOWHWnr4OT/lOd+vm3zrq9oG/d//x9QSwECAAAUAAIACAB8c39IqQHEdvsCAACwCAAAFAAAAAAAAAABAAAAAAAAAAAAdW5pdmVyc2FsL3BsYXllci54bWxQSwECAAAUAAIACACvY5NIFQ6tKGQEAAAHEQAAHQAAAAAAAAABAAAAAAAtAwAAdW5pdmVyc2FsL2NvbW1vbl9tZXNzYWdlcy5sbmdQSwECAAAUAAIACACvY5NIo/9by60DAACAEAAAJwAAAAAAAAABAAAAAADMBwAAdW5pdmVyc2FsL2ZsYXNoX3B1Ymxpc2hpbmdfc2V0dGluZ3MueG1sUEsBAgAAFAACAAgAr2OTSDLjqjPcAgAAhQoAACEAAAAAAAAAAQAAAAAAvgsAAHVuaXZlcnNhbC9mbGFzaF9za2luX3NldHRpbmdzLnhtbFBLAQIAABQAAgAIAK9jk0g54CX/lgMAABEQAAAmAAAAAAAAAAEAAAAAANkOAAB1bml2ZXJzYWwvaHRtbF9wdWJsaXNoaW5nX3NldHRpbmdzLnhtbFBLAQIAABQAAgAIAK9jk0iV91U8jwEAABIGAAAfAAAAAAAAAAEAAAAAALMSAAB1bml2ZXJzYWwvaHRtbF9za2luX3NldHRpbmdzLmpzUEsBAgAAFAACAAgAsGOTSFTW7KHiGgAAoTwAABcAAAAAAAAAAAAAAAAAfxQAAHVuaXZlcnNhbC91bml2ZXJzYWwucG5nUEsFBgAAAAAHAAcAFwIAAJYvAAAAAA=="/>
  <p:tag name="ISPRING_UUID" val="{0CAC98EA-26FD-4F58-A69F-A74FF0B4C1D1}"/>
  <p:tag name="ISPRING_RESOURCE_FOLDER" val="\\ss01\everyone\Illini\Education Videos\EPs for CBLs\Unique Needs of Dying Patients Families and Caregivers\Unique Needs of Dying Patients Families Illini 2017\"/>
  <p:tag name="ISPRING_PRESENTATION_PATH" val="\\ss01\everyone\Illini\Education Videos\EPs for CBLs\Unique Needs of Dying Patients Families and Caregivers\Unique Needs of Dying Patients Families Illini 2017.pptx"/>
  <p:tag name="ISPRING_SCREEN_RECS_UPDATED" val="\\ss01\everyone\Illini\Education Videos\EPs for CBLs\Unique Needs of Dying Patients Families and Caregivers\Unique Needs of Dying Patients Families Illini 2017\"/>
  <p:tag name="ISPRING_ULTRA_SCORM_COURCE_TITLE" val="Illini Unique Needs of Dying Patients, Families, and Caregivers CBL"/>
  <p:tag name="ISPRING_ULTRA_SCORM_LESSON_TITLE" val="Illini Unique Needs of Dying Patients, Families, and Caregivers CBL"/>
  <p:tag name="ISPRING_SCORM_ENDPOINT" val="&lt;endpoint&gt;&lt;enable&gt;0&lt;/enable&gt;&lt;lrs&gt;http://&lt;/lrs&gt;&lt;auth&gt;0&lt;/auth&gt;&lt;login&gt;&lt;/login&gt;&lt;password&gt;&lt;/password&gt;&lt;key&gt;&lt;/key&gt;&lt;name&gt;&lt;/name&gt;&lt;email&gt;&lt;/email&gt;&lt;/endpoint&gt;&#10;"/>
  <p:tag name="ISPRING_OUTPUT_FOLDER" val="\\ss01\everyone\Illini\Education Videos\EPs for CBLs\Unique Needs of Dying Patients Families and Caregivers"/>
  <p:tag name="ISPRING_PRESENTATION_TITLE" val="Illini Unique Needs of Dying Patients, Families, and Caregivers 2018"/>
</p:tagLst>
</file>

<file path=ppt/theme/theme1.xml><?xml version="1.0" encoding="utf-8"?>
<a:theme xmlns:a="http://schemas.openxmlformats.org/drawingml/2006/main" name="Dividend">
  <a:themeElements>
    <a:clrScheme name="Custom 1">
      <a:dk1>
        <a:sysClr val="windowText" lastClr="000000"/>
      </a:dk1>
      <a:lt1>
        <a:sysClr val="window" lastClr="FFFFFF"/>
      </a:lt1>
      <a:dk2>
        <a:srgbClr val="3D3D3D"/>
      </a:dk2>
      <a:lt2>
        <a:srgbClr val="EBEBEB"/>
      </a:lt2>
      <a:accent1>
        <a:srgbClr val="005596"/>
      </a:accent1>
      <a:accent2>
        <a:srgbClr val="32A9C1"/>
      </a:accent2>
      <a:accent3>
        <a:srgbClr val="C8DFF1"/>
      </a:accent3>
      <a:accent4>
        <a:srgbClr val="5B6770"/>
      </a:accent4>
      <a:accent5>
        <a:srgbClr val="A4CE39"/>
      </a:accent5>
      <a:accent6>
        <a:srgbClr val="E0E1E2"/>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BHS - PowerPoint - Version D (8)</Template>
  <TotalTime>1581</TotalTime>
  <Words>1074</Words>
  <Application>Microsoft Office PowerPoint</Application>
  <PresentationFormat>On-screen Show (4:3)</PresentationFormat>
  <Paragraphs>99</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Gill Sans MT</vt:lpstr>
      <vt:lpstr>Wingdings 2</vt:lpstr>
      <vt:lpstr>Dividend</vt:lpstr>
      <vt:lpstr>Patient’s Rights and HIPPA:  Unique Needs of Dying Patients, Families, &amp; Caregivers</vt:lpstr>
      <vt:lpstr>Objectives</vt:lpstr>
      <vt:lpstr>Quality End of Life Care</vt:lpstr>
      <vt:lpstr>PowerPoint Presentation</vt:lpstr>
      <vt:lpstr>Highlights Of Hospice Patient And Caregiver Rights And Responsibilities </vt:lpstr>
      <vt:lpstr>Highlights Of Hospice Patient And Caregiver Rights And Responsibilities </vt:lpstr>
      <vt:lpstr>Highlights Of Hospice Patient And Caregiver Rights And Responsibilities </vt:lpstr>
      <vt:lpstr>Highlights Of Hospice Patient And Caregiver Rights And Responsibilities</vt:lpstr>
      <vt:lpstr>Highlights Of Hospice Patient And Caregiver Rights And Responsibilities</vt:lpstr>
      <vt:lpstr>How to report a concern:</vt:lpstr>
      <vt:lpstr>References</vt:lpstr>
      <vt:lpstr>Thanks!</vt:lpstr>
    </vt:vector>
  </TitlesOfParts>
  <Company>Blessing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Illini Unique Needs of Dying Patients, Families, and Caregivers 2018</dc:title>
  <dc:creator>skeffingtong</dc:creator>
  <cp:lastModifiedBy>Grawe, Cindy</cp:lastModifiedBy>
  <cp:revision>83</cp:revision>
  <cp:lastPrinted>2017-11-10T17:39:00Z</cp:lastPrinted>
  <dcterms:created xsi:type="dcterms:W3CDTF">2016-04-01T22:48:37Z</dcterms:created>
  <dcterms:modified xsi:type="dcterms:W3CDTF">2024-05-13T21:04:44Z</dcterms:modified>
</cp:coreProperties>
</file>